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61" r:id="rId1"/>
    <p:sldMasterId id="2147483707" r:id="rId2"/>
  </p:sldMasterIdLst>
  <p:notesMasterIdLst>
    <p:notesMasterId r:id="rId23"/>
  </p:notesMasterIdLst>
  <p:handoutMasterIdLst>
    <p:handoutMasterId r:id="rId24"/>
  </p:handoutMasterIdLst>
  <p:sldIdLst>
    <p:sldId id="256" r:id="rId3"/>
    <p:sldId id="268" r:id="rId4"/>
    <p:sldId id="620" r:id="rId5"/>
    <p:sldId id="628" r:id="rId6"/>
    <p:sldId id="609" r:id="rId7"/>
    <p:sldId id="622" r:id="rId8"/>
    <p:sldId id="629" r:id="rId9"/>
    <p:sldId id="624" r:id="rId10"/>
    <p:sldId id="631" r:id="rId11"/>
    <p:sldId id="634" r:id="rId12"/>
    <p:sldId id="632" r:id="rId13"/>
    <p:sldId id="635" r:id="rId14"/>
    <p:sldId id="636" r:id="rId15"/>
    <p:sldId id="623" r:id="rId16"/>
    <p:sldId id="627" r:id="rId17"/>
    <p:sldId id="615" r:id="rId18"/>
    <p:sldId id="637" r:id="rId19"/>
    <p:sldId id="611" r:id="rId20"/>
    <p:sldId id="626" r:id="rId21"/>
    <p:sldId id="259" r:id="rId22"/>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346"/>
    <a:srgbClr val="336699"/>
    <a:srgbClr val="A50021"/>
    <a:srgbClr val="CC3300"/>
    <a:srgbClr val="00366C"/>
    <a:srgbClr val="FFFFFF"/>
    <a:srgbClr val="FFFFEF"/>
    <a:srgbClr val="FFFFCC"/>
    <a:srgbClr val="CCECFF"/>
    <a:srgbClr val="FFCC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82674" autoAdjust="0"/>
  </p:normalViewPr>
  <p:slideViewPr>
    <p:cSldViewPr>
      <p:cViewPr varScale="1">
        <p:scale>
          <a:sx n="76" d="100"/>
          <a:sy n="76" d="100"/>
        </p:scale>
        <p:origin x="-894" y="-96"/>
      </p:cViewPr>
      <p:guideLst>
        <p:guide orient="horz" pos="162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83" d="100"/>
          <a:sy n="83" d="100"/>
        </p:scale>
        <p:origin x="-3192"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82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ltLang="zh-CN"/>
          </a:p>
        </p:txBody>
      </p:sp>
      <p:sp>
        <p:nvSpPr>
          <p:cNvPr id="60826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ltLang="zh-CN"/>
          </a:p>
        </p:txBody>
      </p:sp>
      <p:sp>
        <p:nvSpPr>
          <p:cNvPr id="60826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FDBE51CE-9ADD-4688-98EF-B75C98685F2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ltLang="zh-CN"/>
          </a:p>
        </p:txBody>
      </p:sp>
      <p:sp>
        <p:nvSpPr>
          <p:cNvPr id="20480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51204"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p:spPr>
      </p:sp>
      <p:sp>
        <p:nvSpPr>
          <p:cNvPr id="20480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480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ltLang="zh-CN"/>
          </a:p>
        </p:txBody>
      </p:sp>
      <p:sp>
        <p:nvSpPr>
          <p:cNvPr id="20480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4DA7A927-2169-40E1-800B-B7D56092E61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xfrm>
            <a:off x="381000" y="685800"/>
            <a:ext cx="6096000" cy="3429000"/>
          </a:xfrm>
          <a:ln/>
        </p:spPr>
      </p:sp>
      <p:sp>
        <p:nvSpPr>
          <p:cNvPr id="139267" name="Rectangle 3"/>
          <p:cNvSpPr>
            <a:spLocks noGrp="1" noChangeArrowheads="1"/>
          </p:cNvSpPr>
          <p:nvPr>
            <p:ph type="body" idx="1"/>
          </p:nvPr>
        </p:nvSpPr>
        <p:spPr>
          <a:noFill/>
          <a:ln/>
        </p:spPr>
        <p:txBody>
          <a:bodyPr/>
          <a:lstStyle/>
          <a:p>
            <a:endParaRPr lang="zh-CN" altLang="en-US" dirty="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1200" kern="1200" dirty="0" smtClean="0">
                <a:solidFill>
                  <a:schemeClr val="tx1"/>
                </a:solidFill>
                <a:latin typeface="Arial" charset="0"/>
                <a:ea typeface="宋体" pitchFamily="2" charset="-122"/>
                <a:cs typeface="+mn-cs"/>
              </a:rPr>
              <a:t>无效决定： </a:t>
            </a:r>
          </a:p>
          <a:p>
            <a:r>
              <a:rPr lang="en-US" altLang="zh-CN" sz="1200" kern="1200" dirty="0" smtClean="0">
                <a:solidFill>
                  <a:schemeClr val="tx1"/>
                </a:solidFill>
                <a:latin typeface="Arial" charset="0"/>
                <a:ea typeface="宋体" pitchFamily="2" charset="-122"/>
                <a:cs typeface="+mn-cs"/>
              </a:rPr>
              <a:t>      </a:t>
            </a:r>
            <a:r>
              <a:rPr lang="zh-CN" altLang="zh-CN" sz="1200" kern="1200" dirty="0" smtClean="0">
                <a:solidFill>
                  <a:schemeClr val="tx1"/>
                </a:solidFill>
                <a:latin typeface="Arial" charset="0"/>
                <a:ea typeface="宋体" pitchFamily="2" charset="-122"/>
                <a:cs typeface="+mn-cs"/>
              </a:rPr>
              <a:t>关于晶体的熔点，本专利针状晶体作为对比物其</a:t>
            </a:r>
            <a:r>
              <a:rPr lang="en-US" altLang="zh-CN" sz="1200" kern="1200" dirty="0" smtClean="0">
                <a:solidFill>
                  <a:schemeClr val="tx1"/>
                </a:solidFill>
                <a:latin typeface="Arial" charset="0"/>
                <a:ea typeface="宋体" pitchFamily="2" charset="-122"/>
                <a:cs typeface="+mn-cs"/>
              </a:rPr>
              <a:t>DSC</a:t>
            </a:r>
            <a:r>
              <a:rPr lang="zh-CN" altLang="zh-CN" sz="1200" kern="1200" dirty="0" smtClean="0">
                <a:solidFill>
                  <a:schemeClr val="tx1"/>
                </a:solidFill>
                <a:latin typeface="Arial" charset="0"/>
                <a:ea typeface="宋体" pitchFamily="2" charset="-122"/>
                <a:cs typeface="+mn-cs"/>
              </a:rPr>
              <a:t>图谱显示</a:t>
            </a:r>
            <a:r>
              <a:rPr lang="en-US" altLang="zh-CN" sz="1200" kern="1200" dirty="0" smtClean="0">
                <a:solidFill>
                  <a:schemeClr val="tx1"/>
                </a:solidFill>
                <a:latin typeface="Arial" charset="0"/>
                <a:ea typeface="宋体" pitchFamily="2" charset="-122"/>
                <a:cs typeface="+mn-cs"/>
              </a:rPr>
              <a:t>197.69℃</a:t>
            </a:r>
            <a:r>
              <a:rPr lang="zh-CN" altLang="zh-CN" sz="1200" kern="1200" dirty="0" smtClean="0">
                <a:solidFill>
                  <a:schemeClr val="tx1"/>
                </a:solidFill>
                <a:latin typeface="Arial" charset="0"/>
                <a:ea typeface="宋体" pitchFamily="2" charset="-122"/>
                <a:cs typeface="+mn-cs"/>
              </a:rPr>
              <a:t>有吸热峰；</a:t>
            </a:r>
            <a:r>
              <a:rPr lang="en-US" altLang="zh-CN" sz="1200" kern="1200" dirty="0" smtClean="0">
                <a:solidFill>
                  <a:schemeClr val="tx1"/>
                </a:solidFill>
                <a:latin typeface="Arial" charset="0"/>
                <a:ea typeface="宋体" pitchFamily="2" charset="-122"/>
                <a:cs typeface="+mn-cs"/>
              </a:rPr>
              <a:t>DSC</a:t>
            </a:r>
            <a:r>
              <a:rPr lang="zh-CN" altLang="zh-CN" sz="1200" kern="1200" dirty="0" smtClean="0">
                <a:solidFill>
                  <a:schemeClr val="tx1"/>
                </a:solidFill>
                <a:latin typeface="Arial" charset="0"/>
                <a:ea typeface="宋体" pitchFamily="2" charset="-122"/>
                <a:cs typeface="+mn-cs"/>
              </a:rPr>
              <a:t>检测</a:t>
            </a:r>
            <a:r>
              <a:rPr lang="en-US" altLang="zh-CN" sz="1200" kern="1200" dirty="0" smtClean="0">
                <a:solidFill>
                  <a:schemeClr val="tx1"/>
                </a:solidFill>
                <a:latin typeface="Arial" charset="0"/>
                <a:ea typeface="宋体" pitchFamily="2" charset="-122"/>
                <a:cs typeface="+mn-cs"/>
              </a:rPr>
              <a:t>A</a:t>
            </a:r>
            <a:r>
              <a:rPr lang="zh-CN" altLang="zh-CN" sz="1200" kern="1200" dirty="0" smtClean="0">
                <a:solidFill>
                  <a:schemeClr val="tx1"/>
                </a:solidFill>
                <a:latin typeface="Arial" charset="0"/>
                <a:ea typeface="宋体" pitchFamily="2" charset="-122"/>
                <a:cs typeface="+mn-cs"/>
              </a:rPr>
              <a:t>晶型在</a:t>
            </a:r>
            <a:r>
              <a:rPr lang="en-US" altLang="zh-CN" sz="1200" kern="1200" dirty="0" smtClean="0">
                <a:solidFill>
                  <a:schemeClr val="tx1"/>
                </a:solidFill>
                <a:latin typeface="Arial" charset="0"/>
                <a:ea typeface="宋体" pitchFamily="2" charset="-122"/>
                <a:cs typeface="+mn-cs"/>
              </a:rPr>
              <a:t>198-200℃</a:t>
            </a:r>
            <a:r>
              <a:rPr lang="zh-CN" altLang="zh-CN" sz="1200" kern="1200" dirty="0" smtClean="0">
                <a:solidFill>
                  <a:schemeClr val="tx1"/>
                </a:solidFill>
                <a:latin typeface="Arial" charset="0"/>
                <a:ea typeface="宋体" pitchFamily="2" charset="-122"/>
                <a:cs typeface="+mn-cs"/>
              </a:rPr>
              <a:t>出现吸热熔融峰，二者用</a:t>
            </a:r>
            <a:r>
              <a:rPr lang="en-US" altLang="zh-CN" sz="1200" kern="1200" dirty="0" smtClean="0">
                <a:solidFill>
                  <a:schemeClr val="tx1"/>
                </a:solidFill>
                <a:latin typeface="Arial" charset="0"/>
                <a:ea typeface="宋体" pitchFamily="2" charset="-122"/>
                <a:cs typeface="+mn-cs"/>
              </a:rPr>
              <a:t>DSC</a:t>
            </a:r>
            <a:r>
              <a:rPr lang="zh-CN" altLang="zh-CN" sz="1200" kern="1200" dirty="0" smtClean="0">
                <a:solidFill>
                  <a:schemeClr val="tx1"/>
                </a:solidFill>
                <a:latin typeface="Arial" charset="0"/>
                <a:ea typeface="宋体" pitchFamily="2" charset="-122"/>
                <a:cs typeface="+mn-cs"/>
              </a:rPr>
              <a:t>法测定的熔点比较接近。 </a:t>
            </a:r>
          </a:p>
          <a:p>
            <a:r>
              <a:rPr lang="en-US" altLang="zh-CN" sz="1200" kern="1200" dirty="0" smtClean="0">
                <a:solidFill>
                  <a:schemeClr val="tx1"/>
                </a:solidFill>
                <a:latin typeface="Arial" charset="0"/>
                <a:ea typeface="宋体" pitchFamily="2" charset="-122"/>
                <a:cs typeface="+mn-cs"/>
              </a:rPr>
              <a:t>      </a:t>
            </a:r>
            <a:r>
              <a:rPr lang="zh-CN" altLang="zh-CN" sz="1200" kern="1200" dirty="0" smtClean="0">
                <a:solidFill>
                  <a:schemeClr val="tx1"/>
                </a:solidFill>
                <a:latin typeface="Arial" charset="0"/>
                <a:ea typeface="宋体" pitchFamily="2" charset="-122"/>
                <a:cs typeface="+mn-cs"/>
              </a:rPr>
              <a:t>关于晶体的溶解性，证据</a:t>
            </a:r>
            <a:r>
              <a:rPr lang="en-US" altLang="zh-CN" sz="1200" kern="1200" dirty="0" smtClean="0">
                <a:solidFill>
                  <a:schemeClr val="tx1"/>
                </a:solidFill>
                <a:latin typeface="Arial" charset="0"/>
                <a:ea typeface="宋体" pitchFamily="2" charset="-122"/>
                <a:cs typeface="+mn-cs"/>
              </a:rPr>
              <a:t>6</a:t>
            </a:r>
            <a:r>
              <a:rPr lang="zh-CN" altLang="zh-CN" sz="1200" kern="1200" dirty="0" smtClean="0">
                <a:solidFill>
                  <a:schemeClr val="tx1"/>
                </a:solidFill>
                <a:latin typeface="Arial" charset="0"/>
                <a:ea typeface="宋体" pitchFamily="2" charset="-122"/>
                <a:cs typeface="+mn-cs"/>
              </a:rPr>
              <a:t>公开了所述化合物甲磺酸盐在水中不溶，乙醇中溶解度为</a:t>
            </a:r>
            <a:r>
              <a:rPr lang="en-US" altLang="zh-CN" sz="1200" kern="1200" dirty="0" smtClean="0">
                <a:solidFill>
                  <a:schemeClr val="tx1"/>
                </a:solidFill>
                <a:latin typeface="Arial" charset="0"/>
                <a:ea typeface="宋体" pitchFamily="2" charset="-122"/>
                <a:cs typeface="+mn-cs"/>
              </a:rPr>
              <a:t>0.1g/20ml</a:t>
            </a:r>
            <a:r>
              <a:rPr lang="zh-CN" altLang="zh-CN" sz="1200" kern="1200" dirty="0" smtClean="0">
                <a:solidFill>
                  <a:schemeClr val="tx1"/>
                </a:solidFill>
                <a:latin typeface="Arial" charset="0"/>
                <a:ea typeface="宋体" pitchFamily="2" charset="-122"/>
                <a:cs typeface="+mn-cs"/>
              </a:rPr>
              <a:t>（微溶）；本专利说明书第</a:t>
            </a:r>
            <a:r>
              <a:rPr lang="en-US" altLang="zh-CN" sz="1200" kern="1200" dirty="0" smtClean="0">
                <a:solidFill>
                  <a:schemeClr val="tx1"/>
                </a:solidFill>
                <a:latin typeface="Arial" charset="0"/>
                <a:ea typeface="宋体" pitchFamily="2" charset="-122"/>
                <a:cs typeface="+mn-cs"/>
              </a:rPr>
              <a:t>8</a:t>
            </a:r>
            <a:r>
              <a:rPr lang="zh-CN" altLang="zh-CN" sz="1200" kern="1200" dirty="0" smtClean="0">
                <a:solidFill>
                  <a:schemeClr val="tx1"/>
                </a:solidFill>
                <a:latin typeface="Arial" charset="0"/>
                <a:ea typeface="宋体" pitchFamily="2" charset="-122"/>
                <a:cs typeface="+mn-cs"/>
              </a:rPr>
              <a:t>页表</a:t>
            </a:r>
            <a:r>
              <a:rPr lang="en-US" altLang="zh-CN" sz="1200" kern="1200" dirty="0" smtClean="0">
                <a:solidFill>
                  <a:schemeClr val="tx1"/>
                </a:solidFill>
                <a:latin typeface="Arial" charset="0"/>
                <a:ea typeface="宋体" pitchFamily="2" charset="-122"/>
                <a:cs typeface="+mn-cs"/>
              </a:rPr>
              <a:t>1</a:t>
            </a:r>
            <a:r>
              <a:rPr lang="zh-CN" altLang="zh-CN" sz="1200" kern="1200" dirty="0" smtClean="0">
                <a:solidFill>
                  <a:schemeClr val="tx1"/>
                </a:solidFill>
                <a:latin typeface="Arial" charset="0"/>
                <a:ea typeface="宋体" pitchFamily="2" charset="-122"/>
                <a:cs typeface="+mn-cs"/>
              </a:rPr>
              <a:t>对比了实施例</a:t>
            </a:r>
            <a:r>
              <a:rPr lang="en-US" altLang="zh-CN" sz="1200" kern="1200" dirty="0" smtClean="0">
                <a:solidFill>
                  <a:schemeClr val="tx1"/>
                </a:solidFill>
                <a:latin typeface="Arial" charset="0"/>
                <a:ea typeface="宋体" pitchFamily="2" charset="-122"/>
                <a:cs typeface="+mn-cs"/>
              </a:rPr>
              <a:t>4</a:t>
            </a:r>
            <a:r>
              <a:rPr lang="zh-CN" altLang="zh-CN" sz="1200" kern="1200" dirty="0" smtClean="0">
                <a:solidFill>
                  <a:schemeClr val="tx1"/>
                </a:solidFill>
                <a:latin typeface="Arial" charset="0"/>
                <a:ea typeface="宋体" pitchFamily="2" charset="-122"/>
                <a:cs typeface="+mn-cs"/>
              </a:rPr>
              <a:t>和</a:t>
            </a:r>
            <a:r>
              <a:rPr lang="en-US" altLang="zh-CN" sz="1200" kern="1200" dirty="0" smtClean="0">
                <a:solidFill>
                  <a:schemeClr val="tx1"/>
                </a:solidFill>
                <a:latin typeface="Arial" charset="0"/>
                <a:ea typeface="宋体" pitchFamily="2" charset="-122"/>
                <a:cs typeface="+mn-cs"/>
              </a:rPr>
              <a:t>10</a:t>
            </a:r>
            <a:r>
              <a:rPr lang="zh-CN" altLang="zh-CN" sz="1200" kern="1200" dirty="0" smtClean="0">
                <a:solidFill>
                  <a:schemeClr val="tx1"/>
                </a:solidFill>
                <a:latin typeface="Arial" charset="0"/>
                <a:ea typeface="宋体" pitchFamily="2" charset="-122"/>
                <a:cs typeface="+mn-cs"/>
              </a:rPr>
              <a:t>分别制备的两种晶型的溶解度，二者在水中均不溶，晶型</a:t>
            </a:r>
            <a:r>
              <a:rPr lang="en-US" altLang="zh-CN" sz="1200" kern="1200" dirty="0" smtClean="0">
                <a:solidFill>
                  <a:schemeClr val="tx1"/>
                </a:solidFill>
                <a:latin typeface="Arial" charset="0"/>
                <a:ea typeface="宋体" pitchFamily="2" charset="-122"/>
                <a:cs typeface="+mn-cs"/>
              </a:rPr>
              <a:t>A</a:t>
            </a:r>
            <a:r>
              <a:rPr lang="zh-CN" altLang="zh-CN" sz="1200" kern="1200" dirty="0" smtClean="0">
                <a:solidFill>
                  <a:schemeClr val="tx1"/>
                </a:solidFill>
                <a:latin typeface="Arial" charset="0"/>
                <a:ea typeface="宋体" pitchFamily="2" charset="-122"/>
                <a:cs typeface="+mn-cs"/>
              </a:rPr>
              <a:t>在乙醇中溶解度为</a:t>
            </a:r>
            <a:r>
              <a:rPr lang="en-US" altLang="zh-CN" sz="1200" kern="1200" dirty="0" smtClean="0">
                <a:solidFill>
                  <a:schemeClr val="tx1"/>
                </a:solidFill>
                <a:latin typeface="Arial" charset="0"/>
                <a:ea typeface="宋体" pitchFamily="2" charset="-122"/>
                <a:cs typeface="+mn-cs"/>
              </a:rPr>
              <a:t>0.1g/18ml</a:t>
            </a:r>
            <a:r>
              <a:rPr lang="zh-CN" altLang="zh-CN" sz="1200" kern="1200" dirty="0" smtClean="0">
                <a:solidFill>
                  <a:schemeClr val="tx1"/>
                </a:solidFill>
                <a:latin typeface="Arial" charset="0"/>
                <a:ea typeface="宋体" pitchFamily="2" charset="-122"/>
                <a:cs typeface="+mn-cs"/>
              </a:rPr>
              <a:t>，对比针状固体在乙醇中溶解度为</a:t>
            </a:r>
            <a:r>
              <a:rPr lang="en-US" altLang="zh-CN" sz="1200" kern="1200" dirty="0" smtClean="0">
                <a:solidFill>
                  <a:schemeClr val="tx1"/>
                </a:solidFill>
                <a:latin typeface="Arial" charset="0"/>
                <a:ea typeface="宋体" pitchFamily="2" charset="-122"/>
                <a:cs typeface="+mn-cs"/>
              </a:rPr>
              <a:t>0.1g/20ml</a:t>
            </a:r>
            <a:r>
              <a:rPr lang="zh-CN" altLang="zh-CN" sz="1200" kern="1200" dirty="0" smtClean="0">
                <a:solidFill>
                  <a:schemeClr val="tx1"/>
                </a:solidFill>
                <a:latin typeface="Arial" charset="0"/>
                <a:ea typeface="宋体" pitchFamily="2" charset="-122"/>
                <a:cs typeface="+mn-cs"/>
              </a:rPr>
              <a:t>，可见二者溶解度基本相当。 </a:t>
            </a:r>
          </a:p>
          <a:p>
            <a:r>
              <a:rPr lang="zh-CN" altLang="zh-CN" sz="1200" kern="1200" dirty="0" smtClean="0">
                <a:solidFill>
                  <a:schemeClr val="tx1"/>
                </a:solidFill>
                <a:latin typeface="Arial" charset="0"/>
                <a:ea typeface="宋体" pitchFamily="2" charset="-122"/>
                <a:cs typeface="+mn-cs"/>
              </a:rPr>
              <a:t>关于晶型稳定度，本专利实施例</a:t>
            </a:r>
            <a:r>
              <a:rPr lang="en-US" altLang="zh-CN" sz="1200" kern="1200" dirty="0" smtClean="0">
                <a:solidFill>
                  <a:schemeClr val="tx1"/>
                </a:solidFill>
                <a:latin typeface="Arial" charset="0"/>
                <a:ea typeface="宋体" pitchFamily="2" charset="-122"/>
                <a:cs typeface="+mn-cs"/>
              </a:rPr>
              <a:t>17</a:t>
            </a:r>
            <a:r>
              <a:rPr lang="zh-CN" altLang="zh-CN" sz="1200" kern="1200" dirty="0" smtClean="0">
                <a:solidFill>
                  <a:schemeClr val="tx1"/>
                </a:solidFill>
                <a:latin typeface="Arial" charset="0"/>
                <a:ea typeface="宋体" pitchFamily="2" charset="-122"/>
                <a:cs typeface="+mn-cs"/>
              </a:rPr>
              <a:t>和表</a:t>
            </a:r>
            <a:r>
              <a:rPr lang="en-US" altLang="zh-CN" sz="1200" kern="1200" dirty="0" smtClean="0">
                <a:solidFill>
                  <a:schemeClr val="tx1"/>
                </a:solidFill>
                <a:latin typeface="Arial" charset="0"/>
                <a:ea typeface="宋体" pitchFamily="2" charset="-122"/>
                <a:cs typeface="+mn-cs"/>
              </a:rPr>
              <a:t>3</a:t>
            </a:r>
            <a:r>
              <a:rPr lang="zh-CN" altLang="zh-CN" sz="1200" kern="1200" dirty="0" smtClean="0">
                <a:solidFill>
                  <a:schemeClr val="tx1"/>
                </a:solidFill>
                <a:latin typeface="Arial" charset="0"/>
                <a:ea typeface="宋体" pitchFamily="2" charset="-122"/>
                <a:cs typeface="+mn-cs"/>
              </a:rPr>
              <a:t>采用固态表征手段</a:t>
            </a:r>
            <a:r>
              <a:rPr lang="en-US" altLang="zh-CN" sz="1200" kern="1200" dirty="0" smtClean="0">
                <a:solidFill>
                  <a:schemeClr val="tx1"/>
                </a:solidFill>
                <a:latin typeface="Arial" charset="0"/>
                <a:ea typeface="宋体" pitchFamily="2" charset="-122"/>
                <a:cs typeface="+mn-cs"/>
              </a:rPr>
              <a:t>XRPD</a:t>
            </a:r>
            <a:r>
              <a:rPr lang="zh-CN" altLang="zh-CN" sz="1200" kern="1200" dirty="0" smtClean="0">
                <a:solidFill>
                  <a:schemeClr val="tx1"/>
                </a:solidFill>
                <a:latin typeface="Arial" charset="0"/>
                <a:ea typeface="宋体" pitchFamily="2" charset="-122"/>
                <a:cs typeface="+mn-cs"/>
              </a:rPr>
              <a:t>测定了所述</a:t>
            </a:r>
            <a:r>
              <a:rPr lang="en-US" altLang="zh-CN" sz="1200" kern="1200" dirty="0" smtClean="0">
                <a:solidFill>
                  <a:schemeClr val="tx1"/>
                </a:solidFill>
                <a:latin typeface="Arial" charset="0"/>
                <a:ea typeface="宋体" pitchFamily="2" charset="-122"/>
                <a:cs typeface="+mn-cs"/>
              </a:rPr>
              <a:t>A</a:t>
            </a:r>
            <a:r>
              <a:rPr lang="zh-CN" altLang="zh-CN" sz="1200" kern="1200" dirty="0" smtClean="0">
                <a:solidFill>
                  <a:schemeClr val="tx1"/>
                </a:solidFill>
                <a:latin typeface="Arial" charset="0"/>
                <a:ea typeface="宋体" pitchFamily="2" charset="-122"/>
                <a:cs typeface="+mn-cs"/>
              </a:rPr>
              <a:t>晶型和对比针状固体在光照、高湿（相对湿度为</a:t>
            </a:r>
            <a:r>
              <a:rPr lang="en-US" altLang="zh-CN" sz="1200" kern="1200" dirty="0" smtClean="0">
                <a:solidFill>
                  <a:schemeClr val="tx1"/>
                </a:solidFill>
                <a:latin typeface="Arial" charset="0"/>
                <a:ea typeface="宋体" pitchFamily="2" charset="-122"/>
                <a:cs typeface="+mn-cs"/>
              </a:rPr>
              <a:t>90%</a:t>
            </a:r>
            <a:r>
              <a:rPr lang="zh-CN" altLang="zh-CN" sz="1200" kern="1200" dirty="0" smtClean="0">
                <a:solidFill>
                  <a:schemeClr val="tx1"/>
                </a:solidFill>
                <a:latin typeface="Arial" charset="0"/>
                <a:ea typeface="宋体" pitchFamily="2" charset="-122"/>
                <a:cs typeface="+mn-cs"/>
              </a:rPr>
              <a:t>）、室温以及高温（</a:t>
            </a:r>
            <a:r>
              <a:rPr lang="en-US" altLang="zh-CN" sz="1200" kern="1200" dirty="0" smtClean="0">
                <a:solidFill>
                  <a:schemeClr val="tx1"/>
                </a:solidFill>
                <a:latin typeface="Arial" charset="0"/>
                <a:ea typeface="宋体" pitchFamily="2" charset="-122"/>
                <a:cs typeface="+mn-cs"/>
              </a:rPr>
              <a:t>60℃</a:t>
            </a:r>
            <a:r>
              <a:rPr lang="zh-CN" altLang="zh-CN" sz="1200" kern="1200" dirty="0" smtClean="0">
                <a:solidFill>
                  <a:schemeClr val="tx1"/>
                </a:solidFill>
                <a:latin typeface="Arial" charset="0"/>
                <a:ea typeface="宋体" pitchFamily="2" charset="-122"/>
                <a:cs typeface="+mn-cs"/>
              </a:rPr>
              <a:t>）的环境下分别放置</a:t>
            </a:r>
            <a:r>
              <a:rPr lang="en-US" altLang="zh-CN" sz="1200" kern="1200" dirty="0" smtClean="0">
                <a:solidFill>
                  <a:schemeClr val="tx1"/>
                </a:solidFill>
                <a:latin typeface="Arial" charset="0"/>
                <a:ea typeface="宋体" pitchFamily="2" charset="-122"/>
                <a:cs typeface="+mn-cs"/>
              </a:rPr>
              <a:t>6</a:t>
            </a:r>
            <a:r>
              <a:rPr lang="zh-CN" altLang="zh-CN" sz="1200" kern="1200" dirty="0" smtClean="0">
                <a:solidFill>
                  <a:schemeClr val="tx1"/>
                </a:solidFill>
                <a:latin typeface="Arial" charset="0"/>
                <a:ea typeface="宋体" pitchFamily="2" charset="-122"/>
                <a:cs typeface="+mn-cs"/>
              </a:rPr>
              <a:t>个月的对比结果，其中，对比针状固态在</a:t>
            </a:r>
            <a:r>
              <a:rPr lang="en-US" altLang="zh-CN" sz="1200" kern="1200" dirty="0" smtClean="0">
                <a:solidFill>
                  <a:schemeClr val="tx1"/>
                </a:solidFill>
                <a:latin typeface="Arial" charset="0"/>
                <a:ea typeface="宋体" pitchFamily="2" charset="-122"/>
                <a:cs typeface="+mn-cs"/>
              </a:rPr>
              <a:t>RH90% 6</a:t>
            </a:r>
            <a:r>
              <a:rPr lang="zh-CN" altLang="zh-CN" sz="1200" kern="1200" dirty="0" smtClean="0">
                <a:solidFill>
                  <a:schemeClr val="tx1"/>
                </a:solidFill>
                <a:latin typeface="Arial" charset="0"/>
                <a:ea typeface="宋体" pitchFamily="2" charset="-122"/>
                <a:cs typeface="+mn-cs"/>
              </a:rPr>
              <a:t>个月和室温</a:t>
            </a:r>
            <a:r>
              <a:rPr lang="en-US" altLang="zh-CN" sz="1200" kern="1200" dirty="0" smtClean="0">
                <a:solidFill>
                  <a:schemeClr val="tx1"/>
                </a:solidFill>
                <a:latin typeface="Arial" charset="0"/>
                <a:ea typeface="宋体" pitchFamily="2" charset="-122"/>
                <a:cs typeface="+mn-cs"/>
              </a:rPr>
              <a:t>6</a:t>
            </a:r>
            <a:r>
              <a:rPr lang="zh-CN" altLang="zh-CN" sz="1200" kern="1200" dirty="0" smtClean="0">
                <a:solidFill>
                  <a:schemeClr val="tx1"/>
                </a:solidFill>
                <a:latin typeface="Arial" charset="0"/>
                <a:ea typeface="宋体" pitchFamily="2" charset="-122"/>
                <a:cs typeface="+mn-cs"/>
              </a:rPr>
              <a:t>个月两种条件下均转化为晶型</a:t>
            </a:r>
            <a:r>
              <a:rPr lang="en-US" altLang="zh-CN" sz="1200" kern="1200" dirty="0" smtClean="0">
                <a:solidFill>
                  <a:schemeClr val="tx1"/>
                </a:solidFill>
                <a:latin typeface="Arial" charset="0"/>
                <a:ea typeface="宋体" pitchFamily="2" charset="-122"/>
                <a:cs typeface="+mn-cs"/>
              </a:rPr>
              <a:t>A</a:t>
            </a:r>
            <a:r>
              <a:rPr lang="zh-CN" altLang="en-US" sz="1200" kern="1200" dirty="0" smtClean="0">
                <a:solidFill>
                  <a:schemeClr val="tx1"/>
                </a:solidFill>
                <a:latin typeface="Arial" charset="0"/>
                <a:ea typeface="宋体" pitchFamily="2" charset="-122"/>
                <a:cs typeface="+mn-cs"/>
              </a:rPr>
              <a:t>。</a:t>
            </a:r>
            <a:endParaRPr lang="en-US" altLang="zh-CN" sz="1200" kern="1200" dirty="0" smtClean="0">
              <a:solidFill>
                <a:schemeClr val="tx1"/>
              </a:solidFill>
              <a:latin typeface="Arial" charset="0"/>
              <a:ea typeface="宋体" pitchFamily="2" charset="-122"/>
              <a:cs typeface="+mn-cs"/>
            </a:endParaRPr>
          </a:p>
          <a:p>
            <a:r>
              <a:rPr lang="zh-CN" altLang="zh-CN" sz="1200" kern="1200" dirty="0" smtClean="0">
                <a:solidFill>
                  <a:schemeClr val="tx1"/>
                </a:solidFill>
                <a:latin typeface="Arial" charset="0"/>
                <a:ea typeface="宋体" pitchFamily="2" charset="-122"/>
                <a:cs typeface="+mn-cs"/>
              </a:rPr>
              <a:t>这表明二者本身是不同的晶型。</a:t>
            </a:r>
          </a:p>
          <a:p>
            <a:endParaRPr lang="zh-CN" altLang="en-US" sz="700"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12</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sz="700"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13</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400" b="1" dirty="0">
                <a:latin typeface="+mn-ea"/>
                <a:ea typeface="+mn-ea"/>
              </a:rPr>
              <a:t>使用公开的构成要件：</a:t>
            </a:r>
            <a:r>
              <a:rPr lang="zh-CN" altLang="en-US" sz="1400" b="1" dirty="0">
                <a:latin typeface="+mn-ea"/>
                <a:ea typeface="+mn-ea"/>
                <a:sym typeface="Wingdings" panose="05000000000000000000" pitchFamily="2" charset="2"/>
              </a:rPr>
              <a:t>（</a:t>
            </a:r>
            <a:r>
              <a:rPr lang="en-US" altLang="zh-CN" sz="1400" b="1" dirty="0">
                <a:latin typeface="+mn-ea"/>
                <a:ea typeface="+mn-ea"/>
                <a:sym typeface="Wingdings" panose="05000000000000000000" pitchFamily="2" charset="2"/>
              </a:rPr>
              <a:t>1</a:t>
            </a:r>
            <a:r>
              <a:rPr lang="zh-CN" altLang="en-US" sz="1400" b="1" dirty="0">
                <a:latin typeface="+mn-ea"/>
                <a:ea typeface="+mn-ea"/>
                <a:sym typeface="Wingdings" panose="05000000000000000000" pitchFamily="2" charset="2"/>
              </a:rPr>
              <a:t>）</a:t>
            </a:r>
            <a:r>
              <a:rPr lang="zh-CN" altLang="en-US" sz="1400" b="1" dirty="0">
                <a:latin typeface="+mn-ea"/>
                <a:ea typeface="+mn-ea"/>
              </a:rPr>
              <a:t>因使用而导致技术方案的公开；（</a:t>
            </a:r>
            <a:r>
              <a:rPr lang="en-US" altLang="zh-CN" sz="1400" b="1" dirty="0">
                <a:latin typeface="+mn-ea"/>
                <a:ea typeface="+mn-ea"/>
              </a:rPr>
              <a:t>2</a:t>
            </a:r>
            <a:r>
              <a:rPr lang="zh-CN" altLang="en-US" sz="1400" b="1" dirty="0">
                <a:latin typeface="+mn-ea"/>
                <a:ea typeface="+mn-ea"/>
              </a:rPr>
              <a:t>）因使用而导致技术方案处于公众可以得知的状态。不同的公开方式，对于公众而言可能结果并不相同。无论是何种使用方式，只有能够使公众得知</a:t>
            </a:r>
            <a:r>
              <a:rPr lang="zh-CN" altLang="en-US" sz="1400" b="1" dirty="0" smtClean="0">
                <a:latin typeface="+mn-ea"/>
                <a:ea typeface="+mn-ea"/>
              </a:rPr>
              <a:t>其实质技术</a:t>
            </a:r>
            <a:r>
              <a:rPr lang="zh-CN" altLang="en-US" sz="1400" b="1" dirty="0">
                <a:latin typeface="+mn-ea"/>
                <a:ea typeface="+mn-ea"/>
              </a:rPr>
              <a:t>内容的方式，才能构成使用公开。因此，判断一种使用方式是否构成使用公开，应当考虑</a:t>
            </a:r>
            <a:r>
              <a:rPr lang="zh-CN" altLang="en-US" sz="1400" b="1" dirty="0" smtClean="0">
                <a:latin typeface="+mn-ea"/>
                <a:ea typeface="+mn-ea"/>
              </a:rPr>
              <a:t>使用的场景</a:t>
            </a:r>
            <a:r>
              <a:rPr lang="zh-CN" altLang="en-US" sz="1400" b="1" dirty="0">
                <a:latin typeface="+mn-ea"/>
                <a:ea typeface="+mn-ea"/>
              </a:rPr>
              <a:t>和使用的人群等因素。 </a:t>
            </a:r>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14</a:t>
            </a:fld>
            <a:endParaRPr lang="en-US" altLang="zh-CN"/>
          </a:p>
        </p:txBody>
      </p:sp>
    </p:spTree>
    <p:extLst>
      <p:ext uri="{BB962C8B-B14F-4D97-AF65-F5344CB8AC3E}">
        <p14:creationId xmlns="" xmlns:p14="http://schemas.microsoft.com/office/powerpoint/2010/main" val="1283087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sz="1400" b="1" dirty="0" smtClean="0"/>
              <a:t>对于公开销售的时间问题，药品审批时间是行政机关许可生产的时间，也就是说从批准日起才能合法生产，公开销售应当在完成生产之后，因此，药品的审批时间</a:t>
            </a:r>
            <a:r>
              <a:rPr lang="en-US" altLang="zh-CN" sz="1400" b="1" dirty="0" smtClean="0"/>
              <a:t>(2014.12)</a:t>
            </a:r>
            <a:r>
              <a:rPr lang="zh-CN" altLang="en-US" sz="1400" b="1" dirty="0" smtClean="0"/>
              <a:t>不能认定为公开销售时间。在缺乏其它证据来证明确切的销售时间的情况下，不能认为该药物已公开销售。</a:t>
            </a:r>
          </a:p>
          <a:p>
            <a:r>
              <a:rPr lang="zh-CN" altLang="en-US" sz="1400" b="1" dirty="0" smtClean="0"/>
              <a:t>对于</a:t>
            </a:r>
            <a:r>
              <a:rPr lang="zh-CN" altLang="en-US" sz="1400" b="1" dirty="0"/>
              <a:t>药品而言，在公开销售的情况下，理论上公众可以通过检测手段获得药物成分的晶体信息。但在临床使用的情况下，由于使用人群的特殊性，医师或药师为病人开处方，目的是治疗疾病或者验证疗效，通常并不会对药品进行检测以获取其中药物成分除药品说明书以外的结构和组成信息，接受治疗的患者更无对药品进行检测的</a:t>
            </a:r>
            <a:r>
              <a:rPr lang="zh-CN" altLang="en-US" sz="1400" b="1" dirty="0" smtClean="0"/>
              <a:t>可能性</a:t>
            </a:r>
            <a:r>
              <a:rPr lang="en-US" altLang="zh-CN" sz="1200" b="1" kern="1200" dirty="0" smtClean="0">
                <a:solidFill>
                  <a:schemeClr val="tx1"/>
                </a:solidFill>
                <a:latin typeface="Arial" charset="0"/>
                <a:ea typeface="宋体" pitchFamily="2" charset="-122"/>
                <a:cs typeface="+mn-cs"/>
              </a:rPr>
              <a:t>,</a:t>
            </a:r>
            <a:r>
              <a:rPr lang="en-US" altLang="zh-CN" sz="1200" kern="1200" dirty="0" smtClean="0">
                <a:solidFill>
                  <a:schemeClr val="tx1"/>
                </a:solidFill>
                <a:latin typeface="Arial" charset="0"/>
                <a:ea typeface="宋体" pitchFamily="2" charset="-122"/>
                <a:cs typeface="+mn-cs"/>
              </a:rPr>
              <a:t> </a:t>
            </a:r>
            <a:r>
              <a:rPr lang="zh-CN" altLang="zh-CN" sz="1200" kern="1200" dirty="0" smtClean="0">
                <a:solidFill>
                  <a:schemeClr val="tx1"/>
                </a:solidFill>
                <a:latin typeface="Arial" charset="0"/>
                <a:ea typeface="宋体" pitchFamily="2" charset="-122"/>
                <a:cs typeface="+mn-cs"/>
              </a:rPr>
              <a:t>否则违背临床试验的使用目的。证据</a:t>
            </a:r>
            <a:r>
              <a:rPr lang="en-US" altLang="zh-CN" sz="1200" kern="1200" dirty="0" smtClean="0">
                <a:solidFill>
                  <a:schemeClr val="tx1"/>
                </a:solidFill>
                <a:latin typeface="Arial" charset="0"/>
                <a:ea typeface="宋体" pitchFamily="2" charset="-122"/>
                <a:cs typeface="+mn-cs"/>
              </a:rPr>
              <a:t>2</a:t>
            </a:r>
            <a:r>
              <a:rPr lang="zh-CN" altLang="zh-CN" sz="1200" kern="1200" dirty="0" smtClean="0">
                <a:solidFill>
                  <a:schemeClr val="tx1"/>
                </a:solidFill>
                <a:latin typeface="Arial" charset="0"/>
                <a:ea typeface="宋体" pitchFamily="2" charset="-122"/>
                <a:cs typeface="+mn-cs"/>
              </a:rPr>
              <a:t>记载，</a:t>
            </a:r>
            <a:r>
              <a:rPr lang="en-US" altLang="zh-CN" sz="1200" kern="1200" dirty="0" smtClean="0">
                <a:solidFill>
                  <a:schemeClr val="tx1"/>
                </a:solidFill>
                <a:latin typeface="Arial" charset="0"/>
                <a:ea typeface="宋体" pitchFamily="2" charset="-122"/>
                <a:cs typeface="+mn-cs"/>
              </a:rPr>
              <a:t>2015</a:t>
            </a:r>
            <a:r>
              <a:rPr lang="zh-CN" altLang="zh-CN" sz="1200" kern="1200" dirty="0" smtClean="0">
                <a:solidFill>
                  <a:schemeClr val="tx1"/>
                </a:solidFill>
                <a:latin typeface="Arial" charset="0"/>
                <a:ea typeface="宋体" pitchFamily="2" charset="-122"/>
                <a:cs typeface="+mn-cs"/>
              </a:rPr>
              <a:t>年</a:t>
            </a:r>
            <a:r>
              <a:rPr lang="en-US" altLang="zh-CN" sz="1200" kern="1200" dirty="0" smtClean="0">
                <a:solidFill>
                  <a:schemeClr val="tx1"/>
                </a:solidFill>
                <a:latin typeface="Arial" charset="0"/>
                <a:ea typeface="宋体" pitchFamily="2" charset="-122"/>
                <a:cs typeface="+mn-cs"/>
              </a:rPr>
              <a:t>4</a:t>
            </a:r>
            <a:r>
              <a:rPr lang="zh-CN" altLang="zh-CN" sz="1200" kern="1200" dirty="0" smtClean="0">
                <a:solidFill>
                  <a:schemeClr val="tx1"/>
                </a:solidFill>
                <a:latin typeface="Arial" charset="0"/>
                <a:ea typeface="宋体" pitchFamily="2" charset="-122"/>
                <a:cs typeface="+mn-cs"/>
              </a:rPr>
              <a:t>月～</a:t>
            </a:r>
            <a:r>
              <a:rPr lang="en-US" altLang="zh-CN" sz="1200" kern="1200" dirty="0" smtClean="0">
                <a:solidFill>
                  <a:schemeClr val="tx1"/>
                </a:solidFill>
                <a:latin typeface="Arial" charset="0"/>
                <a:ea typeface="宋体" pitchFamily="2" charset="-122"/>
                <a:cs typeface="+mn-cs"/>
              </a:rPr>
              <a:t>2016</a:t>
            </a:r>
            <a:r>
              <a:rPr lang="zh-CN" altLang="zh-CN" sz="1200" kern="1200" dirty="0" smtClean="0">
                <a:solidFill>
                  <a:schemeClr val="tx1"/>
                </a:solidFill>
                <a:latin typeface="Arial" charset="0"/>
                <a:ea typeface="宋体" pitchFamily="2" charset="-122"/>
                <a:cs typeface="+mn-cs"/>
              </a:rPr>
              <a:t>年</a:t>
            </a:r>
            <a:r>
              <a:rPr lang="en-US" altLang="zh-CN" sz="1200" kern="1200" dirty="0" smtClean="0">
                <a:solidFill>
                  <a:schemeClr val="tx1"/>
                </a:solidFill>
                <a:latin typeface="Arial" charset="0"/>
                <a:ea typeface="宋体" pitchFamily="2" charset="-122"/>
                <a:cs typeface="+mn-cs"/>
              </a:rPr>
              <a:t>3</a:t>
            </a:r>
            <a:r>
              <a:rPr lang="zh-CN" altLang="zh-CN" sz="1200" kern="1200" dirty="0" smtClean="0">
                <a:solidFill>
                  <a:schemeClr val="tx1"/>
                </a:solidFill>
                <a:latin typeface="Arial" charset="0"/>
                <a:ea typeface="宋体" pitchFamily="2" charset="-122"/>
                <a:cs typeface="+mn-cs"/>
              </a:rPr>
              <a:t>月期间某院共有</a:t>
            </a:r>
            <a:r>
              <a:rPr lang="en-US" altLang="zh-CN" sz="1200" kern="1200" dirty="0" smtClean="0">
                <a:solidFill>
                  <a:schemeClr val="tx1"/>
                </a:solidFill>
                <a:latin typeface="Arial" charset="0"/>
                <a:ea typeface="宋体" pitchFamily="2" charset="-122"/>
                <a:cs typeface="+mn-cs"/>
              </a:rPr>
              <a:t>84</a:t>
            </a:r>
            <a:r>
              <a:rPr lang="zh-CN" altLang="zh-CN" sz="1200" kern="1200" dirty="0" smtClean="0">
                <a:solidFill>
                  <a:schemeClr val="tx1"/>
                </a:solidFill>
                <a:latin typeface="Arial" charset="0"/>
                <a:ea typeface="宋体" pitchFamily="2" charset="-122"/>
                <a:cs typeface="+mn-cs"/>
              </a:rPr>
              <a:t>例患者使用阿帕替尼</a:t>
            </a:r>
            <a:r>
              <a:rPr lang="en-US" altLang="zh-CN" sz="1200" kern="1200" dirty="0" smtClean="0">
                <a:solidFill>
                  <a:schemeClr val="tx1"/>
                </a:solidFill>
                <a:latin typeface="Arial" charset="0"/>
                <a:ea typeface="宋体" pitchFamily="2" charset="-122"/>
                <a:cs typeface="+mn-cs"/>
              </a:rPr>
              <a:t>114</a:t>
            </a:r>
            <a:r>
              <a:rPr lang="zh-CN" altLang="zh-CN" sz="1200" kern="1200" dirty="0" smtClean="0">
                <a:solidFill>
                  <a:schemeClr val="tx1"/>
                </a:solidFill>
                <a:latin typeface="Arial" charset="0"/>
                <a:ea typeface="宋体" pitchFamily="2" charset="-122"/>
                <a:cs typeface="+mn-cs"/>
              </a:rPr>
              <a:t>例次，即便该临床试验是公开进行的，相关人员也不会因临床使用而得知艾坦中甲磺酸阿帕替尼的晶体结构信息，因此本领域技术人员通过该临床使用无法得知艾坦中甲磺酸阿帕替尼的晶体结构信息，某院的临床试验不能破坏本专利权利要求的新颖性。</a:t>
            </a:r>
            <a:r>
              <a:rPr lang="zh-CN" altLang="zh-CN" sz="1200" b="1" kern="1200" dirty="0" smtClean="0">
                <a:solidFill>
                  <a:schemeClr val="tx1"/>
                </a:solidFill>
                <a:latin typeface="Arial" charset="0"/>
                <a:ea typeface="宋体" pitchFamily="2" charset="-122"/>
                <a:cs typeface="+mn-cs"/>
              </a:rPr>
              <a:t> </a:t>
            </a:r>
            <a:endParaRPr lang="en-US" altLang="zh-CN" sz="1400" b="1"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15</a:t>
            </a:fld>
            <a:endParaRPr lang="en-US" altLang="zh-CN"/>
          </a:p>
        </p:txBody>
      </p:sp>
    </p:spTree>
    <p:extLst>
      <p:ext uri="{BB962C8B-B14F-4D97-AF65-F5344CB8AC3E}">
        <p14:creationId xmlns="" xmlns:p14="http://schemas.microsoft.com/office/powerpoint/2010/main" val="2326533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latin typeface="Arial" charset="0"/>
                <a:ea typeface="宋体" pitchFamily="2" charset="-122"/>
                <a:cs typeface="+mn-cs"/>
              </a:rPr>
              <a:t>药物晶型对于制药工业的重要性是不言而喻的，适宜的晶型对于控制药品制剂的质量、发挥药物疗效、抑制药物毒性等方面具有重要作用。但是，是否只要做出一种新晶型（有观点认为晶型获得具有不可知性，新新颖性就有创造性），无论其效果如何都要给予专利保护呢？答案也是明确的。专利保护的是产业上能带来价值和技术贡献的技术方案，不能脱离技术效果和技术贡献（实际解决的技术问题）来理解创造性。 </a:t>
            </a:r>
          </a:p>
          <a:p>
            <a:r>
              <a:rPr lang="zh-CN" altLang="zh-CN" sz="1200" kern="1200" dirty="0" smtClean="0">
                <a:solidFill>
                  <a:schemeClr val="tx1"/>
                </a:solidFill>
                <a:latin typeface="Arial" charset="0"/>
                <a:ea typeface="宋体" pitchFamily="2" charset="-122"/>
                <a:cs typeface="+mn-cs"/>
              </a:rPr>
              <a:t>所以，药物晶型的理化性质及其带来的制剂特性能否给晶型产品带来创造性？这个问题值得我们深入探讨。我们认为，理化性质和制剂性质的改变，最终都要体现在作为药物的制备加工以及使用效果上。仅仅是理化性质的定性或定量描述，如果不能给给药物的使用带来更加突出的效果，或者其产生的制剂性质仅仅通过合乎逻辑的推理就可得出的，那么不能证明该晶型的创造性。 （以前无法成药现在可以成药有创造性，如果仅仅是关注制剂稳定性则与晶型无关（溶解后无晶型），如果仅仅是熔点变化或溶解度变化，但不能证明对药物的使用</a:t>
            </a:r>
            <a:r>
              <a:rPr lang="en-US" altLang="zh-CN" sz="1200" kern="1200" dirty="0" smtClean="0">
                <a:solidFill>
                  <a:schemeClr val="tx1"/>
                </a:solidFill>
                <a:latin typeface="Arial" charset="0"/>
                <a:ea typeface="宋体" pitchFamily="2" charset="-122"/>
                <a:cs typeface="+mn-cs"/>
              </a:rPr>
              <a:t>…</a:t>
            </a:r>
            <a:r>
              <a:rPr lang="zh-CN" altLang="zh-CN" sz="1200" kern="1200" dirty="0" smtClean="0">
                <a:solidFill>
                  <a:schemeClr val="tx1"/>
                </a:solidFill>
                <a:latin typeface="Arial" charset="0"/>
                <a:ea typeface="宋体" pitchFamily="2" charset="-122"/>
                <a:cs typeface="+mn-cs"/>
              </a:rPr>
              <a:t>则</a:t>
            </a:r>
            <a:r>
              <a:rPr lang="en-US" altLang="zh-CN" sz="1200" kern="1200" dirty="0" smtClean="0">
                <a:solidFill>
                  <a:schemeClr val="tx1"/>
                </a:solidFill>
                <a:latin typeface="Arial" charset="0"/>
                <a:ea typeface="宋体" pitchFamily="2" charset="-122"/>
                <a:cs typeface="+mn-cs"/>
              </a:rPr>
              <a:t>..</a:t>
            </a:r>
            <a:r>
              <a:rPr lang="zh-CN" altLang="zh-CN" sz="1200" kern="1200" dirty="0" smtClean="0">
                <a:solidFill>
                  <a:schemeClr val="tx1"/>
                </a:solidFill>
                <a:latin typeface="Arial" charset="0"/>
                <a:ea typeface="宋体" pitchFamily="2" charset="-122"/>
                <a:cs typeface="+mn-cs"/>
              </a:rPr>
              <a:t>）</a:t>
            </a:r>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16</a:t>
            </a:fld>
            <a:endParaRPr lang="en-US" altLang="zh-CN"/>
          </a:p>
        </p:txBody>
      </p:sp>
    </p:spTree>
    <p:extLst>
      <p:ext uri="{BB962C8B-B14F-4D97-AF65-F5344CB8AC3E}">
        <p14:creationId xmlns="" xmlns:p14="http://schemas.microsoft.com/office/powerpoint/2010/main" val="19884227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400" b="1" baseline="0" dirty="0" smtClean="0"/>
              <a:t>专利权人强调本专利晶型的稳定性、溶解度、粉末形状（加工性）</a:t>
            </a:r>
            <a:endParaRPr lang="en-US" altLang="zh-CN" sz="1400" b="1" baseline="0" dirty="0" smtClean="0"/>
          </a:p>
          <a:p>
            <a:r>
              <a:rPr lang="zh-CN" altLang="en-US" sz="1400" b="1" baseline="0" dirty="0" smtClean="0"/>
              <a:t>稳定性：证据</a:t>
            </a:r>
            <a:r>
              <a:rPr lang="en-US" altLang="zh-CN" sz="1400" b="1" baseline="0" dirty="0" smtClean="0"/>
              <a:t>6</a:t>
            </a:r>
            <a:r>
              <a:rPr lang="zh-CN" altLang="en-US" sz="1400" b="1" baseline="0" dirty="0" smtClean="0"/>
              <a:t>化学性质稳定性一样很好，不能表明对药物的使用有影响。何况本专利晶型转化实验证明了其为自然获得。</a:t>
            </a:r>
            <a:endParaRPr lang="en-US" altLang="zh-CN" sz="1400" b="1" baseline="0" dirty="0" smtClean="0"/>
          </a:p>
          <a:p>
            <a:r>
              <a:rPr lang="zh-CN" altLang="en-US" sz="1400" b="1" baseline="0" dirty="0" smtClean="0"/>
              <a:t>溶解度差异微小。</a:t>
            </a:r>
            <a:endParaRPr lang="en-US" altLang="zh-CN" sz="1400" b="1" baseline="0" dirty="0" smtClean="0"/>
          </a:p>
          <a:p>
            <a:r>
              <a:rPr lang="zh-CN" altLang="en-US" sz="1400" b="1" baseline="0" dirty="0" smtClean="0"/>
              <a:t>形状：合议组：</a:t>
            </a:r>
            <a:r>
              <a:rPr lang="zh-CN" altLang="zh-CN" sz="1200" kern="1200" dirty="0" smtClean="0">
                <a:solidFill>
                  <a:schemeClr val="tx1"/>
                </a:solidFill>
                <a:latin typeface="Arial" charset="0"/>
                <a:ea typeface="宋体" pitchFamily="2" charset="-122"/>
                <a:cs typeface="+mn-cs"/>
              </a:rPr>
              <a:t>对于多晶型而言，晶体的宏观形态与晶型之间并不存在必然联系，同一晶型可以具有不同的宏观形态，不同晶型也可能具有相同的形态，例如通过改变搅拌状态等方式来调节晶体成核速度和成核大小，可能得到不同形态和粒径的晶体，但晶型可能相同也可能不同，而且获得晶体后通过简单处理也能改变晶体的颗粒形态，由于本专利权利要求</a:t>
            </a:r>
            <a:r>
              <a:rPr lang="en-US" altLang="zh-CN" sz="1200" kern="1200" dirty="0" smtClean="0">
                <a:solidFill>
                  <a:schemeClr val="tx1"/>
                </a:solidFill>
                <a:latin typeface="Arial" charset="0"/>
                <a:ea typeface="宋体" pitchFamily="2" charset="-122"/>
                <a:cs typeface="+mn-cs"/>
              </a:rPr>
              <a:t>1</a:t>
            </a:r>
            <a:r>
              <a:rPr lang="zh-CN" altLang="zh-CN" sz="1200" kern="1200" dirty="0" smtClean="0">
                <a:solidFill>
                  <a:schemeClr val="tx1"/>
                </a:solidFill>
                <a:latin typeface="Arial" charset="0"/>
                <a:ea typeface="宋体" pitchFamily="2" charset="-122"/>
                <a:cs typeface="+mn-cs"/>
              </a:rPr>
              <a:t>并未限定所述</a:t>
            </a:r>
            <a:r>
              <a:rPr lang="en-US" altLang="zh-CN" sz="1200" kern="1200" dirty="0" smtClean="0">
                <a:solidFill>
                  <a:schemeClr val="tx1"/>
                </a:solidFill>
                <a:latin typeface="Arial" charset="0"/>
                <a:ea typeface="宋体" pitchFamily="2" charset="-122"/>
                <a:cs typeface="+mn-cs"/>
              </a:rPr>
              <a:t>A</a:t>
            </a:r>
            <a:r>
              <a:rPr lang="zh-CN" altLang="zh-CN" sz="1200" kern="1200" dirty="0" smtClean="0">
                <a:solidFill>
                  <a:schemeClr val="tx1"/>
                </a:solidFill>
                <a:latin typeface="Arial" charset="0"/>
                <a:ea typeface="宋体" pitchFamily="2" charset="-122"/>
                <a:cs typeface="+mn-cs"/>
              </a:rPr>
              <a:t>晶型的形状，包含了各种形态的可能性，因此不能认为权利要求</a:t>
            </a:r>
            <a:r>
              <a:rPr lang="en-US" altLang="zh-CN" sz="1200" kern="1200" dirty="0" smtClean="0">
                <a:solidFill>
                  <a:schemeClr val="tx1"/>
                </a:solidFill>
                <a:latin typeface="Arial" charset="0"/>
                <a:ea typeface="宋体" pitchFamily="2" charset="-122"/>
                <a:cs typeface="+mn-cs"/>
              </a:rPr>
              <a:t>1</a:t>
            </a:r>
            <a:r>
              <a:rPr lang="zh-CN" altLang="zh-CN" sz="1200" kern="1200" dirty="0" smtClean="0">
                <a:solidFill>
                  <a:schemeClr val="tx1"/>
                </a:solidFill>
                <a:latin typeface="Arial" charset="0"/>
                <a:ea typeface="宋体" pitchFamily="2" charset="-122"/>
                <a:cs typeface="+mn-cs"/>
              </a:rPr>
              <a:t>的</a:t>
            </a:r>
            <a:r>
              <a:rPr lang="en-US" altLang="zh-CN" sz="1200" kern="1200" dirty="0" smtClean="0">
                <a:solidFill>
                  <a:schemeClr val="tx1"/>
                </a:solidFill>
                <a:latin typeface="Arial" charset="0"/>
                <a:ea typeface="宋体" pitchFamily="2" charset="-122"/>
                <a:cs typeface="+mn-cs"/>
              </a:rPr>
              <a:t>A</a:t>
            </a:r>
            <a:r>
              <a:rPr lang="zh-CN" altLang="zh-CN" sz="1200" kern="1200" dirty="0" smtClean="0">
                <a:solidFill>
                  <a:schemeClr val="tx1"/>
                </a:solidFill>
                <a:latin typeface="Arial" charset="0"/>
                <a:ea typeface="宋体" pitchFamily="2" charset="-122"/>
                <a:cs typeface="+mn-cs"/>
              </a:rPr>
              <a:t>晶型与证据</a:t>
            </a:r>
            <a:r>
              <a:rPr lang="en-US" altLang="zh-CN" sz="1200" kern="1200" dirty="0" smtClean="0">
                <a:solidFill>
                  <a:schemeClr val="tx1"/>
                </a:solidFill>
                <a:latin typeface="Arial" charset="0"/>
                <a:ea typeface="宋体" pitchFamily="2" charset="-122"/>
                <a:cs typeface="+mn-cs"/>
              </a:rPr>
              <a:t>6</a:t>
            </a:r>
            <a:r>
              <a:rPr lang="zh-CN" altLang="zh-CN" sz="1200" kern="1200" dirty="0" smtClean="0">
                <a:solidFill>
                  <a:schemeClr val="tx1"/>
                </a:solidFill>
                <a:latin typeface="Arial" charset="0"/>
                <a:ea typeface="宋体" pitchFamily="2" charset="-122"/>
                <a:cs typeface="+mn-cs"/>
              </a:rPr>
              <a:t>的晶体相比必然更有利于药物加工。</a:t>
            </a:r>
            <a:r>
              <a:rPr lang="zh-CN" altLang="en-US" sz="1200" kern="1200" dirty="0" smtClean="0">
                <a:solidFill>
                  <a:schemeClr val="tx1"/>
                </a:solidFill>
                <a:latin typeface="Arial" charset="0"/>
                <a:ea typeface="宋体" pitchFamily="2" charset="-122"/>
                <a:cs typeface="+mn-cs"/>
              </a:rPr>
              <a:t>没有证据证明证据</a:t>
            </a:r>
            <a:r>
              <a:rPr lang="en-US" altLang="zh-CN" sz="1200" kern="1200" dirty="0" smtClean="0">
                <a:solidFill>
                  <a:schemeClr val="tx1"/>
                </a:solidFill>
                <a:latin typeface="Arial" charset="0"/>
                <a:ea typeface="宋体" pitchFamily="2" charset="-122"/>
                <a:cs typeface="+mn-cs"/>
              </a:rPr>
              <a:t>6</a:t>
            </a:r>
            <a:r>
              <a:rPr lang="zh-CN" altLang="en-US" sz="1200" kern="1200" dirty="0" smtClean="0">
                <a:solidFill>
                  <a:schemeClr val="tx1"/>
                </a:solidFill>
                <a:latin typeface="Arial" charset="0"/>
                <a:ea typeface="宋体" pitchFamily="2" charset="-122"/>
                <a:cs typeface="+mn-cs"/>
              </a:rPr>
              <a:t>晶型在药物加工上有不易解决的技术问题。  </a:t>
            </a:r>
            <a:r>
              <a:rPr lang="en-US" altLang="zh-CN" sz="1200" kern="1200" dirty="0" smtClean="0">
                <a:solidFill>
                  <a:schemeClr val="tx1"/>
                </a:solidFill>
                <a:latin typeface="Arial" charset="0"/>
                <a:ea typeface="宋体" pitchFamily="2" charset="-122"/>
                <a:cs typeface="+mn-cs"/>
              </a:rPr>
              <a:t> </a:t>
            </a:r>
            <a:r>
              <a:rPr lang="zh-CN" altLang="en-US" sz="1200" kern="1200" dirty="0" smtClean="0">
                <a:solidFill>
                  <a:schemeClr val="tx1"/>
                </a:solidFill>
                <a:latin typeface="Arial" charset="0"/>
                <a:ea typeface="宋体" pitchFamily="2" charset="-122"/>
                <a:cs typeface="+mn-cs"/>
              </a:rPr>
              <a:t>仅仅是粉末状产品不足以证明创造性。</a:t>
            </a:r>
            <a:endParaRPr lang="zh-CN" altLang="en-US" sz="1400" b="1"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17</a:t>
            </a:fld>
            <a:endParaRPr lang="en-US" altLang="zh-CN"/>
          </a:p>
        </p:txBody>
      </p:sp>
    </p:spTree>
    <p:extLst>
      <p:ext uri="{BB962C8B-B14F-4D97-AF65-F5344CB8AC3E}">
        <p14:creationId xmlns="" xmlns:p14="http://schemas.microsoft.com/office/powerpoint/2010/main" val="1988422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400" b="1" dirty="0">
                <a:latin typeface="+mn-ea"/>
                <a:ea typeface="+mn-ea"/>
              </a:rPr>
              <a:t>对于创新药物，专利布局要从以下几个方面进行综合考虑：</a:t>
            </a:r>
            <a:endParaRPr lang="en-US" altLang="zh-CN" sz="1400" b="1" dirty="0">
              <a:latin typeface="+mn-ea"/>
              <a:ea typeface="+mn-ea"/>
            </a:endParaRPr>
          </a:p>
          <a:p>
            <a:r>
              <a:rPr lang="zh-CN" altLang="en-US" sz="1400" b="1" dirty="0">
                <a:latin typeface="+mn-ea"/>
                <a:ea typeface="+mn-ea"/>
              </a:rPr>
              <a:t>（</a:t>
            </a:r>
            <a:r>
              <a:rPr lang="en-US" altLang="zh-CN" sz="1400" b="1" dirty="0">
                <a:latin typeface="+mn-ea"/>
                <a:ea typeface="+mn-ea"/>
              </a:rPr>
              <a:t>1</a:t>
            </a:r>
            <a:r>
              <a:rPr lang="zh-CN" altLang="en-US" sz="1400" b="1" dirty="0">
                <a:latin typeface="+mn-ea"/>
                <a:ea typeface="+mn-ea"/>
              </a:rPr>
              <a:t>）核心专利：化合物、衍生物（活性代谢物、前药等）、盐型、复合物、异构体、晶型； </a:t>
            </a:r>
          </a:p>
          <a:p>
            <a:r>
              <a:rPr lang="zh-CN" altLang="en-US" sz="1400" b="1" dirty="0">
                <a:latin typeface="+mn-ea"/>
                <a:ea typeface="+mn-ea"/>
              </a:rPr>
              <a:t>（</a:t>
            </a:r>
            <a:r>
              <a:rPr lang="en-US" altLang="zh-CN" sz="1400" b="1" dirty="0">
                <a:latin typeface="+mn-ea"/>
                <a:ea typeface="+mn-ea"/>
              </a:rPr>
              <a:t>2</a:t>
            </a:r>
            <a:r>
              <a:rPr lang="zh-CN" altLang="en-US" sz="1400" b="1" dirty="0">
                <a:latin typeface="+mn-ea"/>
                <a:ea typeface="+mn-ea"/>
              </a:rPr>
              <a:t>）制备方法及其中间体、纯化方法等； </a:t>
            </a:r>
          </a:p>
          <a:p>
            <a:r>
              <a:rPr lang="zh-CN" altLang="en-US" sz="1400" b="1" dirty="0">
                <a:latin typeface="+mn-ea"/>
                <a:ea typeface="+mn-ea"/>
              </a:rPr>
              <a:t>（</a:t>
            </a:r>
            <a:r>
              <a:rPr lang="en-US" altLang="zh-CN" sz="1400" b="1" dirty="0">
                <a:latin typeface="+mn-ea"/>
                <a:ea typeface="+mn-ea"/>
              </a:rPr>
              <a:t>3</a:t>
            </a:r>
            <a:r>
              <a:rPr lang="zh-CN" altLang="en-US" sz="1400" b="1" dirty="0">
                <a:latin typeface="+mn-ea"/>
                <a:ea typeface="+mn-ea"/>
              </a:rPr>
              <a:t>）组合物：包括药物联用、药物制剂、药盒等； </a:t>
            </a:r>
          </a:p>
          <a:p>
            <a:r>
              <a:rPr lang="zh-CN" altLang="en-US" sz="1400" b="1" dirty="0">
                <a:latin typeface="+mn-ea"/>
                <a:ea typeface="+mn-ea"/>
              </a:rPr>
              <a:t>（</a:t>
            </a:r>
            <a:r>
              <a:rPr lang="en-US" altLang="zh-CN" sz="1400" b="1" dirty="0">
                <a:latin typeface="+mn-ea"/>
                <a:ea typeface="+mn-ea"/>
              </a:rPr>
              <a:t>4</a:t>
            </a:r>
            <a:r>
              <a:rPr lang="zh-CN" altLang="en-US" sz="1400" b="1" dirty="0">
                <a:latin typeface="+mn-ea"/>
                <a:ea typeface="+mn-ea"/>
              </a:rPr>
              <a:t>）医药用途：包括新适应症、其它非治疗用途等； </a:t>
            </a:r>
          </a:p>
          <a:p>
            <a:r>
              <a:rPr lang="zh-CN" altLang="en-US" sz="1400" b="1" dirty="0">
                <a:latin typeface="+mn-ea"/>
                <a:ea typeface="+mn-ea"/>
              </a:rPr>
              <a:t>（</a:t>
            </a:r>
            <a:r>
              <a:rPr lang="en-US" altLang="zh-CN" sz="1400" b="1" dirty="0">
                <a:latin typeface="+mn-ea"/>
                <a:ea typeface="+mn-ea"/>
              </a:rPr>
              <a:t>5</a:t>
            </a:r>
            <a:r>
              <a:rPr lang="zh-CN" altLang="en-US" sz="1400" b="1" dirty="0">
                <a:latin typeface="+mn-ea"/>
                <a:ea typeface="+mn-ea"/>
              </a:rPr>
              <a:t>）药品标准：药物的分析、测定方法，杂质、毒性成分的检测、控制方法等。 </a:t>
            </a:r>
            <a:endParaRPr lang="en-US" altLang="zh-CN" sz="1400" b="1" dirty="0">
              <a:latin typeface="+mn-ea"/>
              <a:ea typeface="+mn-ea"/>
            </a:endParaRPr>
          </a:p>
          <a:p>
            <a:r>
              <a:rPr lang="zh-CN" altLang="en-US" sz="1400" b="1" dirty="0">
                <a:latin typeface="+mn-ea"/>
                <a:ea typeface="+mn-ea"/>
              </a:rPr>
              <a:t>以上任何一方面被他人抢先申请专利，都会陷入被动局面</a:t>
            </a:r>
            <a:r>
              <a:rPr lang="zh-CN" altLang="en-US" sz="1400" b="1" dirty="0" smtClean="0">
                <a:latin typeface="+mn-ea"/>
                <a:ea typeface="+mn-ea"/>
              </a:rPr>
              <a:t>。</a:t>
            </a:r>
            <a:endParaRPr lang="en-US" altLang="zh-CN" sz="1400" b="1" dirty="0" smtClean="0">
              <a:latin typeface="+mn-ea"/>
              <a:ea typeface="+mn-ea"/>
            </a:endParaRPr>
          </a:p>
          <a:p>
            <a:r>
              <a:rPr lang="zh-CN" altLang="en-US" sz="1400" b="1" dirty="0" smtClean="0">
                <a:latin typeface="+mn-ea"/>
                <a:ea typeface="+mn-ea"/>
              </a:rPr>
              <a:t>防御性布局：为了自身产品能够顺利上市和持续占有市场，阻止他人进入该领域而进行的排他性专利布局。</a:t>
            </a:r>
            <a:endParaRPr lang="en-US" altLang="zh-CN" sz="1400" b="1" dirty="0" smtClean="0">
              <a:latin typeface="+mn-ea"/>
              <a:ea typeface="+mn-ea"/>
            </a:endParaRPr>
          </a:p>
          <a:p>
            <a:r>
              <a:rPr lang="zh-CN" altLang="en-US" sz="1400" b="1" dirty="0" smtClean="0">
                <a:latin typeface="+mn-ea"/>
                <a:ea typeface="+mn-ea"/>
              </a:rPr>
              <a:t>进攻性布局：为了进入对手的目标范围而针对其专利布局的漏洞薄弱点进行专利布局，对对手的市场生产和销售产生阻碍。</a:t>
            </a:r>
            <a:endParaRPr lang="en-US" altLang="zh-CN" sz="1400" b="1" dirty="0" smtClean="0">
              <a:latin typeface="+mn-ea"/>
              <a:ea typeface="+mn-ea"/>
            </a:endParaRPr>
          </a:p>
          <a:p>
            <a:r>
              <a:rPr lang="zh-CN" altLang="en-US" sz="1400" b="1" dirty="0" smtClean="0">
                <a:latin typeface="+mn-ea"/>
                <a:ea typeface="+mn-ea"/>
              </a:rPr>
              <a:t>时间上的布局：随着产品研发的生命周期推进，在不同的时间逐步申请改进型专利，以延长保护周期。</a:t>
            </a:r>
            <a:endParaRPr lang="en-US" altLang="zh-CN" sz="1400" b="1" dirty="0" smtClean="0">
              <a:latin typeface="+mn-ea"/>
              <a:ea typeface="+mn-ea"/>
            </a:endParaRPr>
          </a:p>
          <a:p>
            <a:r>
              <a:rPr lang="zh-CN" altLang="en-US" sz="1400" b="1" dirty="0" smtClean="0">
                <a:latin typeface="+mn-ea"/>
                <a:ea typeface="+mn-ea"/>
              </a:rPr>
              <a:t>空间上的布局：相对集中的时间内进行不同国家区域的专利布局，以便对目标产品进行全方位保护。</a:t>
            </a:r>
            <a:endParaRPr lang="en-US" altLang="zh-CN" sz="1400" b="1" dirty="0" smtClean="0">
              <a:latin typeface="+mn-ea"/>
              <a:ea typeface="+mn-ea"/>
            </a:endParaRPr>
          </a:p>
          <a:p>
            <a:endParaRPr lang="zh-CN" altLang="en-US" sz="1400" b="1" dirty="0">
              <a:latin typeface="+mn-ea"/>
              <a:ea typeface="+mn-ea"/>
            </a:endParaRPr>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18</a:t>
            </a:fld>
            <a:endParaRPr lang="en-US" altLang="zh-CN"/>
          </a:p>
        </p:txBody>
      </p:sp>
    </p:spTree>
    <p:extLst>
      <p:ext uri="{BB962C8B-B14F-4D97-AF65-F5344CB8AC3E}">
        <p14:creationId xmlns="" xmlns:p14="http://schemas.microsoft.com/office/powerpoint/2010/main" val="767753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400" b="1" baseline="0" dirty="0">
                <a:latin typeface="Times New Roman" pitchFamily="18" charset="0"/>
                <a:ea typeface="+mn-ea"/>
                <a:cs typeface="Times New Roman" pitchFamily="18" charset="0"/>
              </a:rPr>
              <a:t>本案可以看出，提高专利申请文件的撰写质量对于专利权的稳定性具有十分重要的作用，既要记载充分公开发明技术方案所必须的技术内容，还要公开能够证明其创造性的技术内容。在申请</a:t>
            </a:r>
            <a:r>
              <a:rPr lang="zh-CN" altLang="en-US" sz="1400" b="1" baseline="0" dirty="0" smtClean="0">
                <a:latin typeface="Times New Roman" pitchFamily="18" charset="0"/>
                <a:ea typeface="+mn-ea"/>
                <a:cs typeface="Times New Roman" pitchFamily="18" charset="0"/>
              </a:rPr>
              <a:t>专利前要</a:t>
            </a:r>
            <a:r>
              <a:rPr lang="zh-CN" altLang="en-US" sz="1400" b="1" baseline="0" dirty="0">
                <a:latin typeface="Times New Roman" pitchFamily="18" charset="0"/>
                <a:ea typeface="+mn-ea"/>
                <a:cs typeface="Times New Roman" pitchFamily="18" charset="0"/>
              </a:rPr>
              <a:t>做必要的检索，尽量获得与所要保护的技术方案最接近的现有技术，并且依据现有技术状况，在说明书中应当记载能够证明其创造性的必要的技术内容：例如，（</a:t>
            </a:r>
            <a:r>
              <a:rPr lang="en-US" altLang="zh-CN" sz="1400" b="1" baseline="0" dirty="0">
                <a:latin typeface="Times New Roman" pitchFamily="18" charset="0"/>
                <a:ea typeface="+mn-ea"/>
                <a:cs typeface="Times New Roman" pitchFamily="18" charset="0"/>
              </a:rPr>
              <a:t>1</a:t>
            </a:r>
            <a:r>
              <a:rPr lang="zh-CN" altLang="en-US" sz="1400" b="1" baseline="0" dirty="0">
                <a:latin typeface="Times New Roman" pitchFamily="18" charset="0"/>
                <a:ea typeface="+mn-ea"/>
                <a:cs typeface="Times New Roman" pitchFamily="18" charset="0"/>
              </a:rPr>
              <a:t>）为解决其技术问题而产生的技术效果，尤其是与发明构思密切相关的技术效果；（</a:t>
            </a:r>
            <a:r>
              <a:rPr lang="en-US" altLang="zh-CN" sz="1400" b="1" baseline="0" dirty="0">
                <a:latin typeface="Times New Roman" pitchFamily="18" charset="0"/>
                <a:ea typeface="+mn-ea"/>
                <a:cs typeface="Times New Roman" pitchFamily="18" charset="0"/>
              </a:rPr>
              <a:t>2</a:t>
            </a:r>
            <a:r>
              <a:rPr lang="zh-CN" altLang="en-US" sz="1400" b="1" baseline="0" dirty="0">
                <a:latin typeface="Times New Roman" pitchFamily="18" charset="0"/>
                <a:ea typeface="+mn-ea"/>
                <a:cs typeface="Times New Roman" pitchFamily="18" charset="0"/>
              </a:rPr>
              <a:t>）与最接近的现有技术相比的对照实验。这些都会在无效程序中增加专利权的稳定性。 </a:t>
            </a:r>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19</a:t>
            </a:fld>
            <a:endParaRPr lang="en-US" altLang="zh-CN"/>
          </a:p>
        </p:txBody>
      </p:sp>
    </p:spTree>
    <p:extLst>
      <p:ext uri="{BB962C8B-B14F-4D97-AF65-F5344CB8AC3E}">
        <p14:creationId xmlns="" xmlns:p14="http://schemas.microsoft.com/office/powerpoint/2010/main" val="40972813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总结：</a:t>
            </a:r>
            <a:endParaRPr lang="en-US" altLang="zh-CN" dirty="0" smtClean="0"/>
          </a:p>
          <a:p>
            <a:r>
              <a:rPr lang="en-US" altLang="zh-CN" dirty="0" smtClean="0"/>
              <a:t>1.</a:t>
            </a:r>
            <a:r>
              <a:rPr lang="zh-CN" altLang="en-US" dirty="0" smtClean="0"/>
              <a:t>主张优先权应该谨慎撰写权利要求。</a:t>
            </a:r>
            <a:endParaRPr lang="en-US" altLang="zh-CN" dirty="0" smtClean="0"/>
          </a:p>
          <a:p>
            <a:r>
              <a:rPr lang="en-US" altLang="zh-CN" dirty="0" smtClean="0"/>
              <a:t>2.</a:t>
            </a:r>
            <a:r>
              <a:rPr lang="zh-CN" altLang="en-US" dirty="0" smtClean="0"/>
              <a:t>无效程序主张推定新颖性的条件比较严格。</a:t>
            </a:r>
            <a:endParaRPr lang="en-US" altLang="zh-CN" dirty="0" smtClean="0"/>
          </a:p>
          <a:p>
            <a:r>
              <a:rPr lang="en-US" altLang="zh-CN" dirty="0" smtClean="0"/>
              <a:t>3.</a:t>
            </a:r>
            <a:r>
              <a:rPr lang="zh-CN" altLang="en-US" dirty="0" smtClean="0"/>
              <a:t>主张使用公开应该达到</a:t>
            </a:r>
            <a:r>
              <a:rPr lang="en-US" altLang="zh-CN" dirty="0" smtClean="0"/>
              <a:t>…</a:t>
            </a:r>
          </a:p>
          <a:p>
            <a:r>
              <a:rPr lang="en-US" altLang="zh-CN" dirty="0" smtClean="0"/>
              <a:t>4.</a:t>
            </a:r>
            <a:r>
              <a:rPr lang="zh-CN" altLang="en-US" dirty="0" smtClean="0"/>
              <a:t>晶体创造性应该关注其对药物制备和使用的效果影响，产业上的价值。</a:t>
            </a:r>
            <a:endParaRPr lang="zh-CN" altLang="en-US"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20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a:noFill/>
        </p:spPr>
        <p:txBody>
          <a:bodyPr/>
          <a:lstStyle/>
          <a:p>
            <a:fld id="{419151BA-3072-418B-BBDD-1142C6A7CA7A}" type="slidenum">
              <a:rPr lang="en-US" altLang="zh-CN" smtClean="0">
                <a:latin typeface="Arial" pitchFamily="34" charset="0"/>
              </a:rPr>
              <a:pPr/>
              <a:t>2</a:t>
            </a:fld>
            <a:endParaRPr lang="en-US" altLang="zh-CN">
              <a:latin typeface="Arial" pitchFamily="34" charset="0"/>
            </a:endParaRPr>
          </a:p>
        </p:txBody>
      </p:sp>
      <p:sp>
        <p:nvSpPr>
          <p:cNvPr id="57346" name="Rectangle 2"/>
          <p:cNvSpPr>
            <a:spLocks noGrp="1" noRot="1" noChangeAspect="1" noChangeArrowheads="1" noTextEdit="1"/>
          </p:cNvSpPr>
          <p:nvPr>
            <p:ph type="sldImg"/>
          </p:nvPr>
        </p:nvSpPr>
        <p:spPr>
          <a:xfrm>
            <a:off x="381000" y="685800"/>
            <a:ext cx="6096000" cy="3429000"/>
          </a:xfrm>
          <a:ln/>
        </p:spPr>
      </p:sp>
      <p:sp>
        <p:nvSpPr>
          <p:cNvPr id="57347" name="Rectangle 3"/>
          <p:cNvSpPr>
            <a:spLocks noGrp="1" noChangeArrowheads="1"/>
          </p:cNvSpPr>
          <p:nvPr>
            <p:ph type="body" idx="1"/>
          </p:nvPr>
        </p:nvSpPr>
        <p:spPr>
          <a:noFill/>
          <a:ln/>
        </p:spPr>
        <p:txBody>
          <a:bodyPr/>
          <a:lstStyle/>
          <a:p>
            <a:pPr eaLnBrk="1" hangingPunct="1"/>
            <a:endParaRPr lang="zh-CN" altLang="zh-CN">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4</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400" b="1" dirty="0" smtClean="0"/>
              <a:t>1</a:t>
            </a:r>
            <a:r>
              <a:rPr lang="zh-CN" altLang="en-US" sz="1400" b="1" dirty="0" smtClean="0"/>
              <a:t>、秉承鼓励发明创造的立法宗旨 </a:t>
            </a:r>
          </a:p>
          <a:p>
            <a:r>
              <a:rPr lang="zh-CN" altLang="en-US" sz="1400" b="1" dirty="0" smtClean="0"/>
              <a:t>（</a:t>
            </a:r>
            <a:r>
              <a:rPr lang="en-US" altLang="zh-CN" sz="1400" b="1" dirty="0" smtClean="0"/>
              <a:t>1</a:t>
            </a:r>
            <a:r>
              <a:rPr lang="zh-CN" altLang="en-US" sz="1400" b="1" dirty="0" smtClean="0"/>
              <a:t>）对于有技术贡献的发明创造应当授予专利权，保护专利权人的合法权益 </a:t>
            </a:r>
          </a:p>
          <a:p>
            <a:r>
              <a:rPr lang="zh-CN" altLang="en-US" sz="1400" b="1" dirty="0" smtClean="0"/>
              <a:t>（</a:t>
            </a:r>
            <a:r>
              <a:rPr lang="en-US" altLang="zh-CN" sz="1400" b="1" dirty="0" smtClean="0"/>
              <a:t>2</a:t>
            </a:r>
            <a:r>
              <a:rPr lang="zh-CN" altLang="en-US" sz="1400" b="1" dirty="0" smtClean="0"/>
              <a:t>）对于没有做出技术贡献的技术方案应当拒绝授予专利权，防止将已经进入公有领域的技术方案纳入专利保护范围，从而保证专利制度的公平合理。 </a:t>
            </a:r>
          </a:p>
          <a:p>
            <a:endParaRPr lang="zh-CN" altLang="en-US" sz="1400" b="1" dirty="0" smtClean="0"/>
          </a:p>
          <a:p>
            <a:r>
              <a:rPr lang="en-US" altLang="zh-CN" sz="1400" b="1" dirty="0" smtClean="0"/>
              <a:t>2</a:t>
            </a:r>
            <a:r>
              <a:rPr lang="zh-CN" altLang="en-US" sz="1400" b="1" dirty="0" smtClean="0"/>
              <a:t>、探索合理的审查标准 </a:t>
            </a:r>
          </a:p>
          <a:p>
            <a:r>
              <a:rPr lang="zh-CN" altLang="en-US" sz="1400" b="1" dirty="0" smtClean="0"/>
              <a:t>近几年，已有多件药物晶体发明被宣告无效，药物晶型是否应该给予专利保护？答案是肯定的。但是，到底是审查标准出了问题还是撰写质量不高导致的，还是人们对晶型的认识不够深入？这些都值得我们业界人士深入研究，寻找合理的路径。</a:t>
            </a:r>
            <a:endParaRPr lang="zh-CN" altLang="en-US" sz="1400" b="1"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6</a:t>
            </a:fld>
            <a:endParaRPr lang="en-US" altLang="zh-CN"/>
          </a:p>
        </p:txBody>
      </p:sp>
    </p:spTree>
    <p:extLst>
      <p:ext uri="{BB962C8B-B14F-4D97-AF65-F5344CB8AC3E}">
        <p14:creationId xmlns="" xmlns:p14="http://schemas.microsoft.com/office/powerpoint/2010/main" val="393598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latin typeface="Arial" charset="0"/>
                <a:ea typeface="宋体" pitchFamily="2" charset="-122"/>
                <a:cs typeface="+mn-cs"/>
              </a:rPr>
              <a:t>专利法第</a:t>
            </a:r>
            <a:r>
              <a:rPr lang="en-US" altLang="zh-CN" sz="1200" kern="1200" dirty="0" smtClean="0">
                <a:solidFill>
                  <a:schemeClr val="tx1"/>
                </a:solidFill>
                <a:latin typeface="Arial" charset="0"/>
                <a:ea typeface="宋体" pitchFamily="2" charset="-122"/>
                <a:cs typeface="+mn-cs"/>
              </a:rPr>
              <a:t>29</a:t>
            </a:r>
            <a:r>
              <a:rPr lang="zh-CN" altLang="zh-CN" sz="1200" kern="1200" dirty="0" smtClean="0">
                <a:solidFill>
                  <a:schemeClr val="tx1"/>
                </a:solidFill>
                <a:latin typeface="Arial" charset="0"/>
                <a:ea typeface="宋体" pitchFamily="2" charset="-122"/>
                <a:cs typeface="+mn-cs"/>
              </a:rPr>
              <a:t>条第</a:t>
            </a:r>
            <a:r>
              <a:rPr lang="en-US" altLang="zh-CN" sz="1200" kern="1200" dirty="0" smtClean="0">
                <a:solidFill>
                  <a:schemeClr val="tx1"/>
                </a:solidFill>
                <a:latin typeface="Arial" charset="0"/>
                <a:ea typeface="宋体" pitchFamily="2" charset="-122"/>
                <a:cs typeface="+mn-cs"/>
              </a:rPr>
              <a:t>2</a:t>
            </a:r>
            <a:r>
              <a:rPr lang="zh-CN" altLang="zh-CN" sz="1200" kern="1200" dirty="0" smtClean="0">
                <a:solidFill>
                  <a:schemeClr val="tx1"/>
                </a:solidFill>
                <a:latin typeface="Arial" charset="0"/>
                <a:ea typeface="宋体" pitchFamily="2" charset="-122"/>
                <a:cs typeface="+mn-cs"/>
              </a:rPr>
              <a:t>款规定，申请人自发明或者实用新型在中国第一次提出专利申请之日起十二个月内，又向国务院专利行政部门就相同主题提出专利申请的，可以享有优先权。</a:t>
            </a:r>
          </a:p>
          <a:p>
            <a:r>
              <a:rPr lang="zh-CN" altLang="zh-CN" sz="1200" kern="1200" dirty="0" smtClean="0">
                <a:solidFill>
                  <a:schemeClr val="tx1"/>
                </a:solidFill>
                <a:latin typeface="Arial" charset="0"/>
                <a:ea typeface="宋体" pitchFamily="2" charset="-122"/>
                <a:cs typeface="+mn-cs"/>
              </a:rPr>
              <a:t>要求享受优先权的权利要求应当涉及与在先申请相同的主题，即该权利要求的技术方案应当清楚地记载于该在先申请的文件中，如果该权利要求的技术方案不同于该在先申请的说明书和权利要求书中记载的相应技术方案，那么二者不属于相同主题，该权利要求不能享受该在先申请的优先权。</a:t>
            </a:r>
          </a:p>
          <a:p>
            <a:r>
              <a:rPr lang="zh-CN" altLang="zh-CN" sz="1200" kern="1200" dirty="0" smtClean="0">
                <a:solidFill>
                  <a:schemeClr val="tx1"/>
                </a:solidFill>
                <a:latin typeface="Arial" charset="0"/>
                <a:ea typeface="宋体" pitchFamily="2" charset="-122"/>
                <a:cs typeface="+mn-cs"/>
              </a:rPr>
              <a:t>请求人主张，证据</a:t>
            </a:r>
            <a:r>
              <a:rPr lang="en-US" altLang="zh-CN" sz="1200" kern="1200" dirty="0" smtClean="0">
                <a:solidFill>
                  <a:schemeClr val="tx1"/>
                </a:solidFill>
                <a:latin typeface="Arial" charset="0"/>
                <a:ea typeface="宋体" pitchFamily="2" charset="-122"/>
                <a:cs typeface="+mn-cs"/>
              </a:rPr>
              <a:t>1</a:t>
            </a:r>
            <a:r>
              <a:rPr lang="zh-CN" altLang="zh-CN" sz="1200" kern="1200" dirty="0" smtClean="0">
                <a:solidFill>
                  <a:schemeClr val="tx1"/>
                </a:solidFill>
                <a:latin typeface="Arial" charset="0"/>
                <a:ea typeface="宋体" pitchFamily="2" charset="-122"/>
                <a:cs typeface="+mn-cs"/>
              </a:rPr>
              <a:t>的权利要求</a:t>
            </a:r>
            <a:r>
              <a:rPr lang="en-US" altLang="zh-CN" sz="1200" kern="1200" dirty="0" smtClean="0">
                <a:solidFill>
                  <a:schemeClr val="tx1"/>
                </a:solidFill>
                <a:latin typeface="Arial" charset="0"/>
                <a:ea typeface="宋体" pitchFamily="2" charset="-122"/>
                <a:cs typeface="+mn-cs"/>
              </a:rPr>
              <a:t>1-3</a:t>
            </a:r>
            <a:r>
              <a:rPr lang="zh-CN" altLang="zh-CN" sz="1200" kern="1200" dirty="0" smtClean="0">
                <a:solidFill>
                  <a:schemeClr val="tx1"/>
                </a:solidFill>
                <a:latin typeface="Arial" charset="0"/>
                <a:ea typeface="宋体" pitchFamily="2" charset="-122"/>
                <a:cs typeface="+mn-cs"/>
              </a:rPr>
              <a:t>、说明书第</a:t>
            </a:r>
            <a:r>
              <a:rPr lang="en-US" altLang="zh-CN" sz="1200" kern="1200" dirty="0" smtClean="0">
                <a:solidFill>
                  <a:schemeClr val="tx1"/>
                </a:solidFill>
                <a:latin typeface="Arial" charset="0"/>
                <a:ea typeface="宋体" pitchFamily="2" charset="-122"/>
                <a:cs typeface="+mn-cs"/>
              </a:rPr>
              <a:t>0025-0031</a:t>
            </a:r>
            <a:r>
              <a:rPr lang="zh-CN" altLang="zh-CN" sz="1200" kern="1200" dirty="0" smtClean="0">
                <a:solidFill>
                  <a:schemeClr val="tx1"/>
                </a:solidFill>
                <a:latin typeface="Arial" charset="0"/>
                <a:ea typeface="宋体" pitchFamily="2" charset="-122"/>
                <a:cs typeface="+mn-cs"/>
              </a:rPr>
              <a:t>段以及图</a:t>
            </a:r>
            <a:r>
              <a:rPr lang="en-US" altLang="zh-CN" sz="1200" kern="1200" dirty="0" smtClean="0">
                <a:solidFill>
                  <a:schemeClr val="tx1"/>
                </a:solidFill>
                <a:latin typeface="Arial" charset="0"/>
                <a:ea typeface="宋体" pitchFamily="2" charset="-122"/>
                <a:cs typeface="+mn-cs"/>
              </a:rPr>
              <a:t>1</a:t>
            </a:r>
            <a:r>
              <a:rPr lang="zh-CN" altLang="zh-CN" sz="1200" kern="1200" dirty="0" smtClean="0">
                <a:solidFill>
                  <a:schemeClr val="tx1"/>
                </a:solidFill>
                <a:latin typeface="Arial" charset="0"/>
                <a:ea typeface="宋体" pitchFamily="2" charset="-122"/>
                <a:cs typeface="+mn-cs"/>
              </a:rPr>
              <a:t>记载了阿帕替尼甲磺酸盐</a:t>
            </a:r>
            <a:r>
              <a:rPr lang="en-US" altLang="zh-CN" sz="1200" kern="1200" dirty="0" smtClean="0">
                <a:solidFill>
                  <a:schemeClr val="tx1"/>
                </a:solidFill>
                <a:latin typeface="Arial" charset="0"/>
                <a:ea typeface="宋体" pitchFamily="2" charset="-122"/>
                <a:cs typeface="+mn-cs"/>
              </a:rPr>
              <a:t>A</a:t>
            </a:r>
            <a:r>
              <a:rPr lang="zh-CN" altLang="zh-CN" sz="1200" kern="1200" dirty="0" smtClean="0">
                <a:solidFill>
                  <a:schemeClr val="tx1"/>
                </a:solidFill>
                <a:latin typeface="Arial" charset="0"/>
                <a:ea typeface="宋体" pitchFamily="2" charset="-122"/>
                <a:cs typeface="+mn-cs"/>
              </a:rPr>
              <a:t>晶型的</a:t>
            </a:r>
            <a:r>
              <a:rPr lang="en-US" altLang="zh-CN" sz="1200" kern="1200" dirty="0" smtClean="0">
                <a:solidFill>
                  <a:schemeClr val="tx1"/>
                </a:solidFill>
                <a:latin typeface="Arial" charset="0"/>
                <a:ea typeface="宋体" pitchFamily="2" charset="-122"/>
                <a:cs typeface="+mn-cs"/>
              </a:rPr>
              <a:t>XRPD</a:t>
            </a:r>
            <a:r>
              <a:rPr lang="zh-CN" altLang="zh-CN" sz="1200" kern="1200" dirty="0" smtClean="0">
                <a:solidFill>
                  <a:schemeClr val="tx1"/>
                </a:solidFill>
                <a:latin typeface="Arial" charset="0"/>
                <a:ea typeface="宋体" pitchFamily="2" charset="-122"/>
                <a:cs typeface="+mn-cs"/>
              </a:rPr>
              <a:t>图谱数据以及图谱，含水量为</a:t>
            </a:r>
            <a:r>
              <a:rPr lang="en-US" altLang="zh-CN" sz="1200" kern="1200" dirty="0" smtClean="0">
                <a:solidFill>
                  <a:schemeClr val="tx1"/>
                </a:solidFill>
                <a:latin typeface="Arial" charset="0"/>
                <a:ea typeface="宋体" pitchFamily="2" charset="-122"/>
                <a:cs typeface="+mn-cs"/>
              </a:rPr>
              <a:t>2.5-4.5</a:t>
            </a:r>
            <a:r>
              <a:rPr lang="zh-CN" altLang="zh-CN" sz="1200" kern="1200" dirty="0" smtClean="0">
                <a:solidFill>
                  <a:schemeClr val="tx1"/>
                </a:solidFill>
                <a:latin typeface="Arial" charset="0"/>
                <a:ea typeface="宋体" pitchFamily="2" charset="-122"/>
                <a:cs typeface="+mn-cs"/>
              </a:rPr>
              <a:t>％，但并没有记载本专利权利要求</a:t>
            </a:r>
            <a:r>
              <a:rPr lang="en-US" altLang="zh-CN" sz="1200" kern="1200" dirty="0" smtClean="0">
                <a:solidFill>
                  <a:schemeClr val="tx1"/>
                </a:solidFill>
                <a:latin typeface="Arial" charset="0"/>
                <a:ea typeface="宋体" pitchFamily="2" charset="-122"/>
                <a:cs typeface="+mn-cs"/>
              </a:rPr>
              <a:t>3</a:t>
            </a:r>
            <a:r>
              <a:rPr lang="zh-CN" altLang="zh-CN" sz="1200" kern="1200" dirty="0" smtClean="0">
                <a:solidFill>
                  <a:schemeClr val="tx1"/>
                </a:solidFill>
                <a:latin typeface="Arial" charset="0"/>
                <a:ea typeface="宋体" pitchFamily="2" charset="-122"/>
                <a:cs typeface="+mn-cs"/>
              </a:rPr>
              <a:t>保护的技术方案，即没有记载</a:t>
            </a:r>
            <a:r>
              <a:rPr lang="en-US" altLang="zh-CN" sz="1200" kern="1200" dirty="0" smtClean="0">
                <a:solidFill>
                  <a:schemeClr val="tx1"/>
                </a:solidFill>
                <a:latin typeface="Arial" charset="0"/>
                <a:ea typeface="宋体" pitchFamily="2" charset="-122"/>
                <a:cs typeface="+mn-cs"/>
              </a:rPr>
              <a:t>A</a:t>
            </a:r>
            <a:r>
              <a:rPr lang="zh-CN" altLang="zh-CN" sz="1200" kern="1200" dirty="0" smtClean="0">
                <a:solidFill>
                  <a:schemeClr val="tx1"/>
                </a:solidFill>
                <a:latin typeface="Arial" charset="0"/>
                <a:ea typeface="宋体" pitchFamily="2" charset="-122"/>
                <a:cs typeface="+mn-cs"/>
              </a:rPr>
              <a:t>晶型为一水合物；同时，证据</a:t>
            </a:r>
            <a:r>
              <a:rPr lang="en-US" altLang="zh-CN" sz="1200" kern="1200" dirty="0" smtClean="0">
                <a:solidFill>
                  <a:schemeClr val="tx1"/>
                </a:solidFill>
                <a:latin typeface="Arial" charset="0"/>
                <a:ea typeface="宋体" pitchFamily="2" charset="-122"/>
                <a:cs typeface="+mn-cs"/>
              </a:rPr>
              <a:t>1</a:t>
            </a:r>
            <a:r>
              <a:rPr lang="zh-CN" altLang="zh-CN" sz="1200" kern="1200" dirty="0" smtClean="0">
                <a:solidFill>
                  <a:schemeClr val="tx1"/>
                </a:solidFill>
                <a:latin typeface="Arial" charset="0"/>
                <a:ea typeface="宋体" pitchFamily="2" charset="-122"/>
                <a:cs typeface="+mn-cs"/>
              </a:rPr>
              <a:t>也没有记载阿帕替尼甲磺酸盐</a:t>
            </a:r>
            <a:r>
              <a:rPr lang="en-US" altLang="zh-CN" sz="1200" kern="1200" dirty="0" smtClean="0">
                <a:solidFill>
                  <a:schemeClr val="tx1"/>
                </a:solidFill>
                <a:latin typeface="Arial" charset="0"/>
                <a:ea typeface="宋体" pitchFamily="2" charset="-122"/>
                <a:cs typeface="+mn-cs"/>
              </a:rPr>
              <a:t>A</a:t>
            </a:r>
            <a:r>
              <a:rPr lang="zh-CN" altLang="zh-CN" sz="1200" kern="1200" dirty="0" smtClean="0">
                <a:solidFill>
                  <a:schemeClr val="tx1"/>
                </a:solidFill>
                <a:latin typeface="Arial" charset="0"/>
                <a:ea typeface="宋体" pitchFamily="2" charset="-122"/>
                <a:cs typeface="+mn-cs"/>
              </a:rPr>
              <a:t>晶型的</a:t>
            </a:r>
            <a:r>
              <a:rPr lang="en-US" altLang="zh-CN" sz="1200" kern="1200" dirty="0" smtClean="0">
                <a:solidFill>
                  <a:schemeClr val="tx1"/>
                </a:solidFill>
                <a:latin typeface="Arial" charset="0"/>
                <a:ea typeface="宋体" pitchFamily="2" charset="-122"/>
                <a:cs typeface="+mn-cs"/>
              </a:rPr>
              <a:t>DSC-TGA</a:t>
            </a:r>
            <a:r>
              <a:rPr lang="zh-CN" altLang="zh-CN" sz="1200" kern="1200" dirty="0" smtClean="0">
                <a:solidFill>
                  <a:schemeClr val="tx1"/>
                </a:solidFill>
                <a:latin typeface="Arial" charset="0"/>
                <a:ea typeface="宋体" pitchFamily="2" charset="-122"/>
                <a:cs typeface="+mn-cs"/>
              </a:rPr>
              <a:t>图谱和分析结果，根据</a:t>
            </a:r>
            <a:r>
              <a:rPr lang="en-US" altLang="zh-CN" sz="1200" kern="1200" dirty="0" smtClean="0">
                <a:solidFill>
                  <a:schemeClr val="tx1"/>
                </a:solidFill>
                <a:latin typeface="Arial" charset="0"/>
                <a:ea typeface="宋体" pitchFamily="2" charset="-122"/>
                <a:cs typeface="+mn-cs"/>
              </a:rPr>
              <a:t>XRRD</a:t>
            </a:r>
            <a:r>
              <a:rPr lang="zh-CN" altLang="zh-CN" sz="1200" kern="1200" dirty="0" smtClean="0">
                <a:solidFill>
                  <a:schemeClr val="tx1"/>
                </a:solidFill>
                <a:latin typeface="Arial" charset="0"/>
                <a:ea typeface="宋体" pitchFamily="2" charset="-122"/>
                <a:cs typeface="+mn-cs"/>
              </a:rPr>
              <a:t>图谱也无法判断出一水合物的存在。因此权利要求</a:t>
            </a:r>
            <a:r>
              <a:rPr lang="en-US" altLang="zh-CN" sz="1200" kern="1200" dirty="0" smtClean="0">
                <a:solidFill>
                  <a:schemeClr val="tx1"/>
                </a:solidFill>
                <a:latin typeface="Arial" charset="0"/>
                <a:ea typeface="宋体" pitchFamily="2" charset="-122"/>
                <a:cs typeface="+mn-cs"/>
              </a:rPr>
              <a:t>3</a:t>
            </a:r>
            <a:r>
              <a:rPr lang="zh-CN" altLang="zh-CN" sz="1200" kern="1200" dirty="0" smtClean="0">
                <a:solidFill>
                  <a:schemeClr val="tx1"/>
                </a:solidFill>
                <a:latin typeface="Arial" charset="0"/>
                <a:ea typeface="宋体" pitchFamily="2" charset="-122"/>
                <a:cs typeface="+mn-cs"/>
              </a:rPr>
              <a:t>的技术方案没有记载在本专利的优先权文本中，因而不能享受优先权。权利要求</a:t>
            </a:r>
            <a:r>
              <a:rPr lang="en-US" altLang="zh-CN" sz="1200" kern="1200" dirty="0" smtClean="0">
                <a:solidFill>
                  <a:schemeClr val="tx1"/>
                </a:solidFill>
                <a:latin typeface="Arial" charset="0"/>
                <a:ea typeface="宋体" pitchFamily="2" charset="-122"/>
                <a:cs typeface="+mn-cs"/>
              </a:rPr>
              <a:t>10</a:t>
            </a:r>
            <a:r>
              <a:rPr lang="zh-CN" altLang="zh-CN" sz="1200" kern="1200" dirty="0" smtClean="0">
                <a:solidFill>
                  <a:schemeClr val="tx1"/>
                </a:solidFill>
                <a:latin typeface="Arial" charset="0"/>
                <a:ea typeface="宋体" pitchFamily="2" charset="-122"/>
                <a:cs typeface="+mn-cs"/>
              </a:rPr>
              <a:t>引用权利要求</a:t>
            </a:r>
            <a:r>
              <a:rPr lang="en-US" altLang="zh-CN" sz="1200" kern="1200" dirty="0" smtClean="0">
                <a:solidFill>
                  <a:schemeClr val="tx1"/>
                </a:solidFill>
                <a:latin typeface="Arial" charset="0"/>
                <a:ea typeface="宋体" pitchFamily="2" charset="-122"/>
                <a:cs typeface="+mn-cs"/>
              </a:rPr>
              <a:t>3</a:t>
            </a:r>
            <a:r>
              <a:rPr lang="zh-CN" altLang="zh-CN" sz="1200" kern="1200" dirty="0" smtClean="0">
                <a:solidFill>
                  <a:schemeClr val="tx1"/>
                </a:solidFill>
                <a:latin typeface="Arial" charset="0"/>
                <a:ea typeface="宋体" pitchFamily="2" charset="-122"/>
                <a:cs typeface="+mn-cs"/>
              </a:rPr>
              <a:t>的技术方案也不能享受优先权。</a:t>
            </a:r>
          </a:p>
          <a:p>
            <a:r>
              <a:rPr lang="zh-CN" altLang="zh-CN" sz="1200" kern="1200" dirty="0" smtClean="0">
                <a:solidFill>
                  <a:schemeClr val="tx1"/>
                </a:solidFill>
                <a:latin typeface="Arial" charset="0"/>
                <a:ea typeface="宋体" pitchFamily="2" charset="-122"/>
                <a:cs typeface="+mn-cs"/>
              </a:rPr>
              <a:t>专利权人认为，证据</a:t>
            </a:r>
            <a:r>
              <a:rPr lang="en-US" altLang="zh-CN" sz="1200" kern="1200" dirty="0" smtClean="0">
                <a:solidFill>
                  <a:schemeClr val="tx1"/>
                </a:solidFill>
                <a:latin typeface="Arial" charset="0"/>
                <a:ea typeface="宋体" pitchFamily="2" charset="-122"/>
                <a:cs typeface="+mn-cs"/>
              </a:rPr>
              <a:t>1</a:t>
            </a:r>
            <a:r>
              <a:rPr lang="zh-CN" altLang="zh-CN" sz="1200" kern="1200" dirty="0" smtClean="0">
                <a:solidFill>
                  <a:schemeClr val="tx1"/>
                </a:solidFill>
                <a:latin typeface="Arial" charset="0"/>
                <a:ea typeface="宋体" pitchFamily="2" charset="-122"/>
                <a:cs typeface="+mn-cs"/>
              </a:rPr>
              <a:t>中公开了</a:t>
            </a:r>
            <a:r>
              <a:rPr lang="en-US" altLang="zh-CN" sz="1200" kern="1200" dirty="0" smtClean="0">
                <a:solidFill>
                  <a:schemeClr val="tx1"/>
                </a:solidFill>
                <a:latin typeface="Arial" charset="0"/>
                <a:ea typeface="宋体" pitchFamily="2" charset="-122"/>
                <a:cs typeface="+mn-cs"/>
              </a:rPr>
              <a:t>XRPD</a:t>
            </a:r>
            <a:r>
              <a:rPr lang="zh-CN" altLang="zh-CN" sz="1200" kern="1200" dirty="0" smtClean="0">
                <a:solidFill>
                  <a:schemeClr val="tx1"/>
                </a:solidFill>
                <a:latin typeface="Arial" charset="0"/>
                <a:ea typeface="宋体" pitchFamily="2" charset="-122"/>
                <a:cs typeface="+mn-cs"/>
              </a:rPr>
              <a:t>图谱，对于晶体而言是指纹性的，且由相同方法制备相同的化合物，本领域技术人员可以确认为一水合物。</a:t>
            </a:r>
          </a:p>
          <a:p>
            <a:r>
              <a:rPr lang="en-US" altLang="zh-CN" sz="1400" b="1" dirty="0" smtClean="0"/>
              <a:t>	</a:t>
            </a:r>
            <a:endParaRPr lang="zh-CN" altLang="en-US" sz="1400" b="1"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7</a:t>
            </a:fld>
            <a:endParaRPr lang="en-US" altLang="zh-CN"/>
          </a:p>
        </p:txBody>
      </p:sp>
    </p:spTree>
    <p:extLst>
      <p:ext uri="{BB962C8B-B14F-4D97-AF65-F5344CB8AC3E}">
        <p14:creationId xmlns="" xmlns:p14="http://schemas.microsoft.com/office/powerpoint/2010/main" val="2712368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400" b="1" dirty="0"/>
              <a:t>享受优先权必须受先申请原则的限制。首先应当明确，判断是否享受优先权，应当以在后申请的权利要求书作为基础，其保护范围应当以权利要求实际限定的内容为准。而晶体发明有一定的特殊性，人们往往认为晶体发明保护的是申请人在实施例中实际制备得到的晶型，因此在确定权利要求保护范围时常常将实施例实际制备得到的晶型当成其保护范围来进行判断。本案中，由于水合物中的水分子既可以存在于晶格中，也可能存在于晶体通道中，也可能仅仅是吸附于晶体颗粒表面的吸附水，因此，存在水分子数在一定范围内变化并不会明显改变晶体粉末衍射峰的情况，权利要求中限定一水合物和不限定一水合物的范围是不同的，那么在后申请增加限定一水合物的技术方案不能享受优先权</a:t>
            </a:r>
            <a:r>
              <a:rPr lang="zh-CN" altLang="en-US" sz="1400" b="1" dirty="0" smtClean="0"/>
              <a:t>。</a:t>
            </a:r>
            <a:endParaRPr lang="zh-CN" altLang="en-US" sz="1400" b="1"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8</a:t>
            </a:fld>
            <a:endParaRPr lang="en-US" altLang="zh-CN"/>
          </a:p>
        </p:txBody>
      </p:sp>
    </p:spTree>
    <p:extLst>
      <p:ext uri="{BB962C8B-B14F-4D97-AF65-F5344CB8AC3E}">
        <p14:creationId xmlns="" xmlns:p14="http://schemas.microsoft.com/office/powerpoint/2010/main" val="27123687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lnSpcReduction="10000"/>
          </a:bodyPr>
          <a:lstStyle/>
          <a:p>
            <a:r>
              <a:rPr lang="zh-CN" altLang="en-US" dirty="0" smtClean="0"/>
              <a:t>证据</a:t>
            </a:r>
            <a:r>
              <a:rPr lang="en-US" altLang="zh-CN" dirty="0" smtClean="0"/>
              <a:t>1</a:t>
            </a:r>
            <a:r>
              <a:rPr lang="zh-CN" altLang="en-US" dirty="0" smtClean="0"/>
              <a:t>为本专利优先权文件，合议组认定权利要求</a:t>
            </a:r>
            <a:r>
              <a:rPr lang="en-US" altLang="zh-CN" dirty="0" smtClean="0"/>
              <a:t>3-9</a:t>
            </a:r>
            <a:r>
              <a:rPr lang="zh-CN" altLang="en-US" dirty="0" smtClean="0"/>
              <a:t>以及权利要求</a:t>
            </a:r>
            <a:r>
              <a:rPr lang="en-US" altLang="zh-CN" dirty="0" smtClean="0"/>
              <a:t>10</a:t>
            </a:r>
            <a:r>
              <a:rPr lang="zh-CN" altLang="en-US" dirty="0" smtClean="0"/>
              <a:t>应用权利要求</a:t>
            </a:r>
            <a:r>
              <a:rPr lang="en-US" altLang="zh-CN" dirty="0" smtClean="0"/>
              <a:t>3</a:t>
            </a:r>
            <a:r>
              <a:rPr lang="zh-CN" altLang="en-US" dirty="0" smtClean="0"/>
              <a:t>的技术方案的优先权不成立。</a:t>
            </a:r>
            <a:endParaRPr lang="en-US" altLang="zh-CN" dirty="0" smtClean="0"/>
          </a:p>
          <a:p>
            <a:r>
              <a:rPr lang="zh-CN" altLang="en-US" dirty="0" smtClean="0"/>
              <a:t>因为证据</a:t>
            </a:r>
            <a:r>
              <a:rPr lang="en-US" altLang="zh-CN" dirty="0" smtClean="0"/>
              <a:t>1</a:t>
            </a:r>
            <a:r>
              <a:rPr lang="zh-CN" altLang="en-US" dirty="0" smtClean="0"/>
              <a:t>公开日为</a:t>
            </a:r>
            <a:r>
              <a:rPr lang="en-US" altLang="zh-CN" dirty="0" smtClean="0"/>
              <a:t>2014</a:t>
            </a:r>
            <a:r>
              <a:rPr lang="zh-CN" altLang="en-US" dirty="0" smtClean="0"/>
              <a:t>年</a:t>
            </a:r>
            <a:r>
              <a:rPr lang="en-US" altLang="zh-CN" dirty="0" smtClean="0"/>
              <a:t>10</a:t>
            </a:r>
            <a:r>
              <a:rPr lang="zh-CN" altLang="en-US" dirty="0" smtClean="0"/>
              <a:t>月</a:t>
            </a:r>
            <a:r>
              <a:rPr lang="en-US" altLang="zh-CN" dirty="0" smtClean="0"/>
              <a:t>1</a:t>
            </a:r>
            <a:r>
              <a:rPr lang="zh-CN" altLang="en-US" dirty="0" smtClean="0"/>
              <a:t>日，早于本专利申请日，因此证据</a:t>
            </a:r>
            <a:r>
              <a:rPr lang="en-US" altLang="zh-CN" dirty="0" smtClean="0"/>
              <a:t>1</a:t>
            </a:r>
            <a:r>
              <a:rPr lang="zh-CN" altLang="en-US" dirty="0" smtClean="0"/>
              <a:t>可以作为权利要求</a:t>
            </a:r>
            <a:r>
              <a:rPr lang="en-US" altLang="zh-CN" dirty="0" smtClean="0"/>
              <a:t>4-9</a:t>
            </a:r>
            <a:r>
              <a:rPr lang="zh-CN" altLang="en-US" dirty="0" smtClean="0"/>
              <a:t>的现有技术评价新颖性（请求人理由之一）。</a:t>
            </a:r>
            <a:endParaRPr lang="en-US" altLang="zh-CN" dirty="0" smtClean="0"/>
          </a:p>
          <a:p>
            <a:r>
              <a:rPr lang="zh-CN" altLang="zh-CN" sz="1200" kern="1200" dirty="0" smtClean="0">
                <a:solidFill>
                  <a:schemeClr val="tx1"/>
                </a:solidFill>
                <a:latin typeface="Arial" charset="0"/>
                <a:ea typeface="宋体" pitchFamily="2" charset="-122"/>
                <a:cs typeface="+mn-cs"/>
              </a:rPr>
              <a:t>根据《专利审查指南》第二部分第三章第</a:t>
            </a:r>
            <a:r>
              <a:rPr lang="en-US" altLang="zh-CN" sz="1200" kern="1200" dirty="0" smtClean="0">
                <a:solidFill>
                  <a:schemeClr val="tx1"/>
                </a:solidFill>
                <a:latin typeface="Arial" charset="0"/>
                <a:ea typeface="宋体" pitchFamily="2" charset="-122"/>
                <a:cs typeface="+mn-cs"/>
              </a:rPr>
              <a:t>4.1.2</a:t>
            </a:r>
            <a:r>
              <a:rPr lang="zh-CN" altLang="zh-CN" sz="1200" kern="1200" dirty="0" smtClean="0">
                <a:solidFill>
                  <a:schemeClr val="tx1"/>
                </a:solidFill>
                <a:latin typeface="Arial" charset="0"/>
                <a:ea typeface="宋体" pitchFamily="2" charset="-122"/>
                <a:cs typeface="+mn-cs"/>
              </a:rPr>
              <a:t>节的规定，《专利法》第</a:t>
            </a:r>
            <a:r>
              <a:rPr lang="en-US" altLang="zh-CN" sz="1200" kern="1200" dirty="0" smtClean="0">
                <a:solidFill>
                  <a:schemeClr val="tx1"/>
                </a:solidFill>
                <a:latin typeface="Arial" charset="0"/>
                <a:ea typeface="宋体" pitchFamily="2" charset="-122"/>
                <a:cs typeface="+mn-cs"/>
              </a:rPr>
              <a:t>29</a:t>
            </a:r>
            <a:r>
              <a:rPr lang="zh-CN" altLang="zh-CN" sz="1200" kern="1200" dirty="0" smtClean="0">
                <a:solidFill>
                  <a:schemeClr val="tx1"/>
                </a:solidFill>
                <a:latin typeface="Arial" charset="0"/>
                <a:ea typeface="宋体" pitchFamily="2" charset="-122"/>
                <a:cs typeface="+mn-cs"/>
              </a:rPr>
              <a:t>条所述的相同主题的发明或者实用新型，是指技术领域、所解决的技术问题、技术方案和预期的效果相同的发明或者实用新型，但应注意这里所谓的相同，并不意味在文字记载或者叙述方式上完全一致。由此可知，此处《专利审查指南》规定了在后申请与在先申请需要在</a:t>
            </a:r>
            <a:r>
              <a:rPr lang="en-US" altLang="zh-CN" sz="1200" kern="1200" dirty="0" smtClean="0">
                <a:solidFill>
                  <a:schemeClr val="tx1"/>
                </a:solidFill>
                <a:latin typeface="Arial" charset="0"/>
                <a:ea typeface="宋体" pitchFamily="2" charset="-122"/>
                <a:cs typeface="+mn-cs"/>
              </a:rPr>
              <a:t>“</a:t>
            </a:r>
            <a:r>
              <a:rPr lang="zh-CN" altLang="zh-CN" sz="1200" kern="1200" dirty="0" smtClean="0">
                <a:solidFill>
                  <a:schemeClr val="tx1"/>
                </a:solidFill>
                <a:latin typeface="Arial" charset="0"/>
                <a:ea typeface="宋体" pitchFamily="2" charset="-122"/>
                <a:cs typeface="+mn-cs"/>
              </a:rPr>
              <a:t>技术领域、所解决的技术问题、技术方案和预期的效果</a:t>
            </a:r>
            <a:r>
              <a:rPr lang="en-US" altLang="zh-CN" sz="1200" kern="1200" dirty="0" smtClean="0">
                <a:solidFill>
                  <a:schemeClr val="tx1"/>
                </a:solidFill>
                <a:latin typeface="Arial" charset="0"/>
                <a:ea typeface="宋体" pitchFamily="2" charset="-122"/>
                <a:cs typeface="+mn-cs"/>
              </a:rPr>
              <a:t>”</a:t>
            </a:r>
            <a:r>
              <a:rPr lang="zh-CN" altLang="zh-CN" sz="1200" kern="1200" dirty="0" smtClean="0">
                <a:solidFill>
                  <a:schemeClr val="tx1"/>
                </a:solidFill>
                <a:latin typeface="Arial" charset="0"/>
                <a:ea typeface="宋体" pitchFamily="2" charset="-122"/>
                <a:cs typeface="+mn-cs"/>
              </a:rPr>
              <a:t>四个方面均相同才能满足</a:t>
            </a:r>
            <a:r>
              <a:rPr lang="en-US" altLang="zh-CN" sz="1200" kern="1200" dirty="0" smtClean="0">
                <a:solidFill>
                  <a:schemeClr val="tx1"/>
                </a:solidFill>
                <a:latin typeface="Arial" charset="0"/>
                <a:ea typeface="宋体" pitchFamily="2" charset="-122"/>
                <a:cs typeface="+mn-cs"/>
              </a:rPr>
              <a:t>“</a:t>
            </a:r>
            <a:r>
              <a:rPr lang="zh-CN" altLang="zh-CN" sz="1200" kern="1200" dirty="0" smtClean="0">
                <a:solidFill>
                  <a:schemeClr val="tx1"/>
                </a:solidFill>
                <a:latin typeface="Arial" charset="0"/>
                <a:ea typeface="宋体" pitchFamily="2" charset="-122"/>
                <a:cs typeface="+mn-cs"/>
              </a:rPr>
              <a:t>相同主题</a:t>
            </a:r>
            <a:r>
              <a:rPr lang="en-US" altLang="zh-CN" sz="1200" kern="1200" dirty="0" smtClean="0">
                <a:solidFill>
                  <a:schemeClr val="tx1"/>
                </a:solidFill>
                <a:latin typeface="Arial" charset="0"/>
                <a:ea typeface="宋体" pitchFamily="2" charset="-122"/>
                <a:cs typeface="+mn-cs"/>
              </a:rPr>
              <a:t>”</a:t>
            </a:r>
            <a:r>
              <a:rPr lang="zh-CN" altLang="zh-CN" sz="1200" kern="1200" dirty="0" smtClean="0">
                <a:solidFill>
                  <a:schemeClr val="tx1"/>
                </a:solidFill>
                <a:latin typeface="Arial" charset="0"/>
                <a:ea typeface="宋体" pitchFamily="2" charset="-122"/>
                <a:cs typeface="+mn-cs"/>
              </a:rPr>
              <a:t>的规定。</a:t>
            </a:r>
          </a:p>
          <a:p>
            <a:r>
              <a:rPr lang="zh-CN" altLang="zh-CN" sz="1200" kern="1200" dirty="0" smtClean="0">
                <a:solidFill>
                  <a:schemeClr val="tx1"/>
                </a:solidFill>
                <a:latin typeface="Arial" charset="0"/>
                <a:ea typeface="宋体" pitchFamily="2" charset="-122"/>
                <a:cs typeface="+mn-cs"/>
              </a:rPr>
              <a:t>此外，在《专利审查指南》第二部分第八章第</a:t>
            </a:r>
            <a:r>
              <a:rPr lang="en-US" altLang="zh-CN" sz="1200" kern="1200" dirty="0" smtClean="0">
                <a:solidFill>
                  <a:schemeClr val="tx1"/>
                </a:solidFill>
                <a:latin typeface="Arial" charset="0"/>
                <a:ea typeface="宋体" pitchFamily="2" charset="-122"/>
                <a:cs typeface="+mn-cs"/>
              </a:rPr>
              <a:t>4.6.2</a:t>
            </a:r>
            <a:r>
              <a:rPr lang="zh-CN" altLang="zh-CN" sz="1200" kern="1200" dirty="0" smtClean="0">
                <a:solidFill>
                  <a:schemeClr val="tx1"/>
                </a:solidFill>
                <a:latin typeface="Arial" charset="0"/>
                <a:ea typeface="宋体" pitchFamily="2" charset="-122"/>
                <a:cs typeface="+mn-cs"/>
              </a:rPr>
              <a:t>节也规定了更加具体的优先权核实的一般原则，即判断在后申请中各项权利要求所述的技术方案是否清楚地记载在上述在先申请的文件（说明书和权利要求书，不包括摘要）中时，应把在先申请作为一个整体进行分析研究，只要在先申请文件清楚地记载了在后申请权利要求所述的技术方案，就应当认定该在先申请与在后申请涉及相同的主题。审查员不得以在先申请的权利要求书中没有包含该技术方案为理由，而拒绝给予优先权。所谓清楚地记载，并不要求在叙述方式上完全一致，只要阐明了申请的权利要求所述的技术方案即可。但是，如果在先申请对上述技术方案中某一或者某些技术特征只作了笼统或者含糊的阐述，甚至仅仅只有暗示，而要求优先权的申请增加了对这一或者这些技术特征的详细叙述，以致于所属技术领域的技术人员认为该技术方案不能从在先申请中直接和毫无疑义地得出，则该在先申请不能作为在后申请要求优先权的基础。</a:t>
            </a:r>
          </a:p>
          <a:p>
            <a:endParaRPr lang="zh-CN" altLang="en-US"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9</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晶型消失现象（气氛）</a:t>
            </a:r>
            <a:endParaRPr lang="en-US" altLang="zh-CN" dirty="0" smtClean="0"/>
          </a:p>
          <a:p>
            <a:r>
              <a:rPr lang="zh-CN" altLang="zh-CN" sz="1200" kern="1200" dirty="0" smtClean="0">
                <a:solidFill>
                  <a:schemeClr val="tx1"/>
                </a:solidFill>
                <a:latin typeface="Arial" charset="0"/>
                <a:ea typeface="宋体" pitchFamily="2" charset="-122"/>
                <a:cs typeface="+mn-cs"/>
              </a:rPr>
              <a:t>权利要求</a:t>
            </a:r>
            <a:r>
              <a:rPr lang="en-US" altLang="zh-CN" sz="1200" kern="1200" dirty="0" smtClean="0">
                <a:solidFill>
                  <a:schemeClr val="tx1"/>
                </a:solidFill>
                <a:latin typeface="Arial" charset="0"/>
                <a:ea typeface="宋体" pitchFamily="2" charset="-122"/>
                <a:cs typeface="+mn-cs"/>
              </a:rPr>
              <a:t>4</a:t>
            </a:r>
            <a:r>
              <a:rPr lang="zh-CN" altLang="zh-CN" sz="1200" kern="1200" dirty="0" smtClean="0">
                <a:solidFill>
                  <a:schemeClr val="tx1"/>
                </a:solidFill>
                <a:latin typeface="Arial" charset="0"/>
                <a:ea typeface="宋体" pitchFamily="2" charset="-122"/>
                <a:cs typeface="+mn-cs"/>
              </a:rPr>
              <a:t>限定了所述甲磺酸盐与有机溶剂的配比为</a:t>
            </a:r>
            <a:r>
              <a:rPr lang="en-US" altLang="zh-CN" sz="1200" kern="1200" dirty="0" smtClean="0">
                <a:solidFill>
                  <a:schemeClr val="tx1"/>
                </a:solidFill>
                <a:latin typeface="Arial" charset="0"/>
                <a:ea typeface="宋体" pitchFamily="2" charset="-122"/>
                <a:cs typeface="+mn-cs"/>
              </a:rPr>
              <a:t>1:150-250g/ml</a:t>
            </a:r>
            <a:r>
              <a:rPr lang="zh-CN" altLang="zh-CN" sz="1200" kern="1200" dirty="0" smtClean="0">
                <a:solidFill>
                  <a:schemeClr val="tx1"/>
                </a:solidFill>
                <a:latin typeface="Arial" charset="0"/>
                <a:ea typeface="宋体" pitchFamily="2" charset="-122"/>
                <a:cs typeface="+mn-cs"/>
              </a:rPr>
              <a:t>，在室温下摇床震荡</a:t>
            </a:r>
            <a:r>
              <a:rPr lang="zh-CN" altLang="en-US" sz="1200" kern="1200" dirty="0" smtClean="0">
                <a:solidFill>
                  <a:schemeClr val="tx1"/>
                </a:solidFill>
                <a:latin typeface="Arial" charset="0"/>
                <a:ea typeface="宋体" pitchFamily="2" charset="-122"/>
                <a:cs typeface="+mn-cs"/>
              </a:rPr>
              <a:t>。</a:t>
            </a:r>
            <a:endParaRPr lang="en-US" altLang="zh-CN" sz="1200" kern="1200" dirty="0" smtClean="0">
              <a:solidFill>
                <a:schemeClr val="tx1"/>
              </a:solidFill>
              <a:latin typeface="Arial" charset="0"/>
              <a:ea typeface="宋体" pitchFamily="2" charset="-122"/>
              <a:cs typeface="+mn-cs"/>
            </a:endParaRPr>
          </a:p>
          <a:p>
            <a:r>
              <a:rPr lang="zh-CN" altLang="en-US" sz="1200" kern="1200" dirty="0" smtClean="0">
                <a:solidFill>
                  <a:schemeClr val="tx1"/>
                </a:solidFill>
                <a:latin typeface="Arial" charset="0"/>
                <a:ea typeface="宋体" pitchFamily="2" charset="-122"/>
                <a:cs typeface="+mn-cs"/>
              </a:rPr>
              <a:t>证据</a:t>
            </a:r>
            <a:r>
              <a:rPr lang="en-US" altLang="zh-CN" sz="1200" kern="1200" dirty="0" smtClean="0">
                <a:solidFill>
                  <a:schemeClr val="tx1"/>
                </a:solidFill>
                <a:latin typeface="Arial" charset="0"/>
                <a:ea typeface="宋体" pitchFamily="2" charset="-122"/>
                <a:cs typeface="+mn-cs"/>
              </a:rPr>
              <a:t>1</a:t>
            </a:r>
            <a:r>
              <a:rPr lang="zh-CN" altLang="zh-CN" sz="1200" kern="1200" dirty="0" smtClean="0">
                <a:solidFill>
                  <a:schemeClr val="tx1"/>
                </a:solidFill>
                <a:latin typeface="Arial" charset="0"/>
                <a:ea typeface="宋体" pitchFamily="2" charset="-122"/>
                <a:cs typeface="+mn-cs"/>
              </a:rPr>
              <a:t>配比为</a:t>
            </a:r>
            <a:r>
              <a:rPr lang="en-US" altLang="zh-CN" sz="1200" kern="1200" dirty="0" smtClean="0">
                <a:solidFill>
                  <a:schemeClr val="tx1"/>
                </a:solidFill>
                <a:latin typeface="Arial" charset="0"/>
                <a:ea typeface="宋体" pitchFamily="2" charset="-122"/>
                <a:cs typeface="+mn-cs"/>
              </a:rPr>
              <a:t>1:200g/ml</a:t>
            </a:r>
            <a:r>
              <a:rPr lang="zh-CN" altLang="en-US" sz="1200" kern="1200" dirty="0" smtClean="0">
                <a:solidFill>
                  <a:schemeClr val="tx1"/>
                </a:solidFill>
                <a:latin typeface="Arial" charset="0"/>
                <a:ea typeface="宋体" pitchFamily="2" charset="-122"/>
                <a:cs typeface="+mn-cs"/>
              </a:rPr>
              <a:t>，</a:t>
            </a:r>
            <a:r>
              <a:rPr lang="zh-CN" altLang="zh-CN" sz="1200" kern="1200" dirty="0" smtClean="0">
                <a:solidFill>
                  <a:schemeClr val="tx1"/>
                </a:solidFill>
                <a:latin typeface="Arial" charset="0"/>
                <a:ea typeface="宋体" pitchFamily="2" charset="-122"/>
                <a:cs typeface="+mn-cs"/>
              </a:rPr>
              <a:t>“室温</a:t>
            </a:r>
            <a:r>
              <a:rPr lang="en-US" altLang="zh-CN" sz="1200" kern="1200" dirty="0" smtClean="0">
                <a:solidFill>
                  <a:schemeClr val="tx1"/>
                </a:solidFill>
                <a:latin typeface="Arial" charset="0"/>
                <a:ea typeface="宋体" pitchFamily="2" charset="-122"/>
                <a:cs typeface="+mn-cs"/>
              </a:rPr>
              <a:t>35</a:t>
            </a:r>
            <a:r>
              <a:rPr lang="zh-CN" altLang="zh-CN" sz="1200" kern="1200" dirty="0" smtClean="0">
                <a:solidFill>
                  <a:schemeClr val="tx1"/>
                </a:solidFill>
                <a:latin typeface="Arial" charset="0"/>
                <a:ea typeface="宋体" pitchFamily="2" charset="-122"/>
                <a:cs typeface="+mn-cs"/>
              </a:rPr>
              <a:t>℃下摇床震荡</a:t>
            </a:r>
            <a:r>
              <a:rPr lang="en-US" altLang="zh-CN" sz="1200" kern="1200" dirty="0" smtClean="0">
                <a:solidFill>
                  <a:schemeClr val="tx1"/>
                </a:solidFill>
                <a:latin typeface="Arial" charset="0"/>
                <a:ea typeface="宋体" pitchFamily="2" charset="-122"/>
                <a:cs typeface="+mn-cs"/>
              </a:rPr>
              <a:t>48</a:t>
            </a:r>
            <a:r>
              <a:rPr lang="zh-CN" altLang="zh-CN" sz="1200" kern="1200" dirty="0" smtClean="0">
                <a:solidFill>
                  <a:schemeClr val="tx1"/>
                </a:solidFill>
                <a:latin typeface="Arial" charset="0"/>
                <a:ea typeface="宋体" pitchFamily="2" charset="-122"/>
                <a:cs typeface="+mn-cs"/>
              </a:rPr>
              <a:t>小时”</a:t>
            </a:r>
            <a:r>
              <a:rPr lang="zh-CN" altLang="en-US" sz="1200" kern="1200" dirty="0" smtClean="0">
                <a:solidFill>
                  <a:schemeClr val="tx1"/>
                </a:solidFill>
                <a:latin typeface="Arial" charset="0"/>
                <a:ea typeface="宋体" pitchFamily="2" charset="-122"/>
                <a:cs typeface="+mn-cs"/>
              </a:rPr>
              <a:t>。</a:t>
            </a:r>
            <a:endParaRPr lang="en-US" altLang="zh-CN" sz="1200" kern="1200" dirty="0" smtClean="0">
              <a:solidFill>
                <a:schemeClr val="tx1"/>
              </a:solidFill>
              <a:latin typeface="Arial" charset="0"/>
              <a:ea typeface="宋体" pitchFamily="2" charset="-122"/>
              <a:cs typeface="+mn-cs"/>
            </a:endParaRPr>
          </a:p>
          <a:p>
            <a:r>
              <a:rPr lang="zh-CN" altLang="zh-CN" sz="1200" kern="1200" dirty="0" smtClean="0">
                <a:solidFill>
                  <a:schemeClr val="tx1"/>
                </a:solidFill>
                <a:latin typeface="Arial" charset="0"/>
                <a:ea typeface="宋体" pitchFamily="2" charset="-122"/>
                <a:cs typeface="+mn-cs"/>
              </a:rPr>
              <a:t>权利要求</a:t>
            </a:r>
            <a:r>
              <a:rPr lang="en-US" altLang="zh-CN" sz="1200" kern="1200" dirty="0" smtClean="0">
                <a:solidFill>
                  <a:schemeClr val="tx1"/>
                </a:solidFill>
                <a:latin typeface="Arial" charset="0"/>
                <a:ea typeface="宋体" pitchFamily="2" charset="-122"/>
                <a:cs typeface="+mn-cs"/>
              </a:rPr>
              <a:t>6</a:t>
            </a:r>
            <a:r>
              <a:rPr lang="zh-CN" altLang="zh-CN" sz="1200" kern="1200" dirty="0" smtClean="0">
                <a:solidFill>
                  <a:schemeClr val="tx1"/>
                </a:solidFill>
                <a:latin typeface="Arial" charset="0"/>
                <a:ea typeface="宋体" pitchFamily="2" charset="-122"/>
                <a:cs typeface="+mn-cs"/>
              </a:rPr>
              <a:t>和</a:t>
            </a:r>
            <a:r>
              <a:rPr lang="en-US" altLang="zh-CN" sz="1200" kern="1200" dirty="0" smtClean="0">
                <a:solidFill>
                  <a:schemeClr val="tx1"/>
                </a:solidFill>
                <a:latin typeface="Arial" charset="0"/>
                <a:ea typeface="宋体" pitchFamily="2" charset="-122"/>
                <a:cs typeface="+mn-cs"/>
              </a:rPr>
              <a:t>8</a:t>
            </a:r>
            <a:r>
              <a:rPr lang="zh-CN" altLang="zh-CN" sz="1200" kern="1200" dirty="0" smtClean="0">
                <a:solidFill>
                  <a:schemeClr val="tx1"/>
                </a:solidFill>
                <a:latin typeface="Arial" charset="0"/>
                <a:ea typeface="宋体" pitchFamily="2" charset="-122"/>
                <a:cs typeface="+mn-cs"/>
              </a:rPr>
              <a:t>分别限定了所述甲磺酸盐与甲醇和二甲基甲酰胺的配比范围，权利要求</a:t>
            </a:r>
            <a:r>
              <a:rPr lang="en-US" altLang="zh-CN" sz="1200" kern="1200" dirty="0" smtClean="0">
                <a:solidFill>
                  <a:schemeClr val="tx1"/>
                </a:solidFill>
                <a:latin typeface="Arial" charset="0"/>
                <a:ea typeface="宋体" pitchFamily="2" charset="-122"/>
                <a:cs typeface="+mn-cs"/>
              </a:rPr>
              <a:t>6-9</a:t>
            </a:r>
            <a:r>
              <a:rPr lang="zh-CN" altLang="zh-CN" sz="1200" kern="1200" dirty="0" smtClean="0">
                <a:solidFill>
                  <a:schemeClr val="tx1"/>
                </a:solidFill>
                <a:latin typeface="Arial" charset="0"/>
                <a:ea typeface="宋体" pitchFamily="2" charset="-122"/>
                <a:cs typeface="+mn-cs"/>
              </a:rPr>
              <a:t>均未限定将反应液静止的时间，</a:t>
            </a:r>
            <a:endParaRPr lang="en-US" altLang="zh-CN" sz="1200" kern="1200" dirty="0" smtClean="0">
              <a:solidFill>
                <a:schemeClr val="tx1"/>
              </a:solidFill>
              <a:latin typeface="Arial" charset="0"/>
              <a:ea typeface="宋体" pitchFamily="2" charset="-122"/>
              <a:cs typeface="+mn-cs"/>
            </a:endParaRPr>
          </a:p>
          <a:p>
            <a:r>
              <a:rPr lang="zh-CN" altLang="zh-CN" sz="1200" kern="1200" dirty="0" smtClean="0">
                <a:solidFill>
                  <a:schemeClr val="tx1"/>
                </a:solidFill>
                <a:latin typeface="Arial" charset="0"/>
                <a:ea typeface="宋体" pitchFamily="2" charset="-122"/>
                <a:cs typeface="+mn-cs"/>
              </a:rPr>
              <a:t>证据</a:t>
            </a:r>
            <a:r>
              <a:rPr lang="en-US" altLang="zh-CN" sz="1200" kern="1200" dirty="0" smtClean="0">
                <a:solidFill>
                  <a:schemeClr val="tx1"/>
                </a:solidFill>
                <a:latin typeface="Arial" charset="0"/>
                <a:ea typeface="宋体" pitchFamily="2" charset="-122"/>
                <a:cs typeface="+mn-cs"/>
              </a:rPr>
              <a:t>1</a:t>
            </a:r>
            <a:r>
              <a:rPr lang="zh-CN" altLang="zh-CN" sz="1200" kern="1200" dirty="0" smtClean="0">
                <a:solidFill>
                  <a:schemeClr val="tx1"/>
                </a:solidFill>
                <a:latin typeface="Arial" charset="0"/>
                <a:ea typeface="宋体" pitchFamily="2" charset="-122"/>
                <a:cs typeface="+mn-cs"/>
              </a:rPr>
              <a:t>中相应的配比为</a:t>
            </a:r>
            <a:r>
              <a:rPr lang="en-US" altLang="zh-CN" sz="1200" kern="1200" dirty="0" smtClean="0">
                <a:solidFill>
                  <a:schemeClr val="tx1"/>
                </a:solidFill>
                <a:latin typeface="Arial" charset="0"/>
                <a:ea typeface="宋体" pitchFamily="2" charset="-122"/>
                <a:cs typeface="+mn-cs"/>
              </a:rPr>
              <a:t>1:30g/ml</a:t>
            </a:r>
            <a:r>
              <a:rPr lang="zh-CN" altLang="zh-CN" sz="1200" kern="1200" dirty="0" smtClean="0">
                <a:solidFill>
                  <a:schemeClr val="tx1"/>
                </a:solidFill>
                <a:latin typeface="Arial" charset="0"/>
                <a:ea typeface="宋体" pitchFamily="2" charset="-122"/>
                <a:cs typeface="+mn-cs"/>
              </a:rPr>
              <a:t>，将反应液静置</a:t>
            </a:r>
            <a:r>
              <a:rPr lang="en-US" altLang="zh-CN" sz="1200" kern="1200" dirty="0" smtClean="0">
                <a:solidFill>
                  <a:schemeClr val="tx1"/>
                </a:solidFill>
                <a:latin typeface="Arial" charset="0"/>
                <a:ea typeface="宋体" pitchFamily="2" charset="-122"/>
                <a:cs typeface="+mn-cs"/>
              </a:rPr>
              <a:t>12</a:t>
            </a:r>
            <a:r>
              <a:rPr lang="zh-CN" altLang="zh-CN" sz="1200" kern="1200" dirty="0" smtClean="0">
                <a:solidFill>
                  <a:schemeClr val="tx1"/>
                </a:solidFill>
                <a:latin typeface="Arial" charset="0"/>
                <a:ea typeface="宋体" pitchFamily="2" charset="-122"/>
                <a:cs typeface="+mn-cs"/>
              </a:rPr>
              <a:t>小时，相应的配比为</a:t>
            </a:r>
            <a:r>
              <a:rPr lang="en-US" altLang="zh-CN" sz="1200" kern="1200" dirty="0" smtClean="0">
                <a:solidFill>
                  <a:schemeClr val="tx1"/>
                </a:solidFill>
                <a:latin typeface="Arial" charset="0"/>
                <a:ea typeface="宋体" pitchFamily="2" charset="-122"/>
                <a:cs typeface="+mn-cs"/>
              </a:rPr>
              <a:t>1:40g/ml</a:t>
            </a:r>
            <a:r>
              <a:rPr lang="zh-CN" altLang="zh-CN" sz="1200" kern="1200" dirty="0" smtClean="0">
                <a:solidFill>
                  <a:schemeClr val="tx1"/>
                </a:solidFill>
                <a:latin typeface="Arial" charset="0"/>
                <a:ea typeface="宋体" pitchFamily="2" charset="-122"/>
                <a:cs typeface="+mn-cs"/>
              </a:rPr>
              <a:t>，将反应液静置</a:t>
            </a:r>
            <a:r>
              <a:rPr lang="en-US" altLang="zh-CN" sz="1200" kern="1200" dirty="0" smtClean="0">
                <a:solidFill>
                  <a:schemeClr val="tx1"/>
                </a:solidFill>
                <a:latin typeface="Arial" charset="0"/>
                <a:ea typeface="宋体" pitchFamily="2" charset="-122"/>
                <a:cs typeface="+mn-cs"/>
              </a:rPr>
              <a:t>12</a:t>
            </a:r>
            <a:r>
              <a:rPr lang="zh-CN" altLang="zh-CN" sz="1200" kern="1200" dirty="0" smtClean="0">
                <a:solidFill>
                  <a:schemeClr val="tx1"/>
                </a:solidFill>
                <a:latin typeface="Arial" charset="0"/>
                <a:ea typeface="宋体" pitchFamily="2" charset="-122"/>
                <a:cs typeface="+mn-cs"/>
              </a:rPr>
              <a:t>小时，即证据</a:t>
            </a:r>
            <a:r>
              <a:rPr lang="en-US" altLang="zh-CN" sz="1200" kern="1200" dirty="0" smtClean="0">
                <a:solidFill>
                  <a:schemeClr val="tx1"/>
                </a:solidFill>
                <a:latin typeface="Arial" charset="0"/>
                <a:ea typeface="宋体" pitchFamily="2" charset="-122"/>
                <a:cs typeface="+mn-cs"/>
              </a:rPr>
              <a:t>1</a:t>
            </a:r>
            <a:r>
              <a:rPr lang="zh-CN" altLang="zh-CN" sz="1200" kern="1200" dirty="0" smtClean="0">
                <a:solidFill>
                  <a:schemeClr val="tx1"/>
                </a:solidFill>
                <a:latin typeface="Arial" charset="0"/>
                <a:ea typeface="宋体" pitchFamily="2" charset="-122"/>
                <a:cs typeface="+mn-cs"/>
              </a:rPr>
              <a:t>中所述甲磺酸盐与甲醇和二甲基甲酰胺的配比均为具体值，且明确了将反应液静止</a:t>
            </a:r>
            <a:r>
              <a:rPr lang="en-US" altLang="zh-CN" sz="1200" kern="1200" dirty="0" smtClean="0">
                <a:solidFill>
                  <a:schemeClr val="tx1"/>
                </a:solidFill>
                <a:latin typeface="Arial" charset="0"/>
                <a:ea typeface="宋体" pitchFamily="2" charset="-122"/>
                <a:cs typeface="+mn-cs"/>
              </a:rPr>
              <a:t>12</a:t>
            </a:r>
            <a:r>
              <a:rPr lang="zh-CN" altLang="zh-CN" sz="1200" kern="1200" dirty="0" smtClean="0">
                <a:solidFill>
                  <a:schemeClr val="tx1"/>
                </a:solidFill>
                <a:latin typeface="Arial" charset="0"/>
                <a:ea typeface="宋体" pitchFamily="2" charset="-122"/>
                <a:cs typeface="+mn-cs"/>
              </a:rPr>
              <a:t>小时，</a:t>
            </a:r>
            <a:endParaRPr lang="en-US" altLang="zh-CN" sz="1200" kern="1200" dirty="0" smtClean="0">
              <a:solidFill>
                <a:schemeClr val="tx1"/>
              </a:solidFill>
              <a:latin typeface="Arial" charset="0"/>
              <a:ea typeface="宋体" pitchFamily="2" charset="-122"/>
              <a:cs typeface="+mn-cs"/>
            </a:endParaRPr>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10</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700" dirty="0" smtClean="0"/>
              <a:t>请求人：（</a:t>
            </a:r>
            <a:r>
              <a:rPr lang="en-US" altLang="zh-CN" sz="700" dirty="0" smtClean="0"/>
              <a:t>1</a:t>
            </a:r>
            <a:r>
              <a:rPr lang="zh-CN" altLang="en-US" sz="700" dirty="0" smtClean="0"/>
              <a:t>）</a:t>
            </a:r>
            <a:r>
              <a:rPr lang="zh-CN" altLang="zh-CN" sz="700" kern="1200" dirty="0" smtClean="0">
                <a:solidFill>
                  <a:schemeClr val="tx1"/>
                </a:solidFill>
                <a:latin typeface="Arial" charset="0"/>
                <a:ea typeface="宋体" pitchFamily="2" charset="-122"/>
                <a:cs typeface="+mn-cs"/>
              </a:rPr>
              <a:t>本专利权利要求</a:t>
            </a:r>
            <a:r>
              <a:rPr lang="en-US" altLang="zh-CN" sz="700" kern="1200" dirty="0" smtClean="0">
                <a:solidFill>
                  <a:schemeClr val="tx1"/>
                </a:solidFill>
                <a:latin typeface="Arial" charset="0"/>
                <a:ea typeface="宋体" pitchFamily="2" charset="-122"/>
                <a:cs typeface="+mn-cs"/>
              </a:rPr>
              <a:t>1</a:t>
            </a:r>
            <a:r>
              <a:rPr lang="zh-CN" altLang="zh-CN" sz="700" kern="1200" dirty="0" smtClean="0">
                <a:solidFill>
                  <a:schemeClr val="tx1"/>
                </a:solidFill>
                <a:latin typeface="Arial" charset="0"/>
                <a:ea typeface="宋体" pitchFamily="2" charset="-122"/>
                <a:cs typeface="+mn-cs"/>
              </a:rPr>
              <a:t>限定了</a:t>
            </a:r>
            <a:r>
              <a:rPr lang="en-US" altLang="zh-CN" sz="700" kern="1200" dirty="0" smtClean="0">
                <a:solidFill>
                  <a:schemeClr val="tx1"/>
                </a:solidFill>
                <a:latin typeface="Arial" charset="0"/>
                <a:ea typeface="宋体" pitchFamily="2" charset="-122"/>
                <a:cs typeface="+mn-cs"/>
              </a:rPr>
              <a:t>A</a:t>
            </a:r>
            <a:r>
              <a:rPr lang="zh-CN" altLang="zh-CN" sz="700" kern="1200" dirty="0" smtClean="0">
                <a:solidFill>
                  <a:schemeClr val="tx1"/>
                </a:solidFill>
                <a:latin typeface="Arial" charset="0"/>
                <a:ea typeface="宋体" pitchFamily="2" charset="-122"/>
                <a:cs typeface="+mn-cs"/>
              </a:rPr>
              <a:t>晶型的</a:t>
            </a:r>
            <a:r>
              <a:rPr lang="en-US" altLang="zh-CN" sz="700" kern="1200" dirty="0" smtClean="0">
                <a:solidFill>
                  <a:schemeClr val="tx1"/>
                </a:solidFill>
                <a:latin typeface="Arial" charset="0"/>
                <a:ea typeface="宋体" pitchFamily="2" charset="-122"/>
                <a:cs typeface="+mn-cs"/>
              </a:rPr>
              <a:t>XRPD</a:t>
            </a:r>
            <a:r>
              <a:rPr lang="zh-CN" altLang="zh-CN" sz="700" kern="1200" dirty="0" smtClean="0">
                <a:solidFill>
                  <a:schemeClr val="tx1"/>
                </a:solidFill>
                <a:latin typeface="Arial" charset="0"/>
                <a:ea typeface="宋体" pitchFamily="2" charset="-122"/>
                <a:cs typeface="+mn-cs"/>
              </a:rPr>
              <a:t>图谱以及含水量，与证据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实施例</a:t>
            </a:r>
            <a:r>
              <a:rPr lang="en-US" altLang="zh-CN" sz="700" kern="1200" dirty="0" smtClean="0">
                <a:solidFill>
                  <a:schemeClr val="tx1"/>
                </a:solidFill>
                <a:latin typeface="Arial" charset="0"/>
                <a:ea typeface="宋体" pitchFamily="2" charset="-122"/>
                <a:cs typeface="+mn-cs"/>
              </a:rPr>
              <a:t>4</a:t>
            </a:r>
            <a:r>
              <a:rPr lang="zh-CN" altLang="zh-CN" sz="700" kern="1200" dirty="0" smtClean="0">
                <a:solidFill>
                  <a:schemeClr val="tx1"/>
                </a:solidFill>
                <a:latin typeface="Arial" charset="0"/>
                <a:ea typeface="宋体" pitchFamily="2" charset="-122"/>
                <a:cs typeface="+mn-cs"/>
              </a:rPr>
              <a:t>的区别在于证据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没有公开</a:t>
            </a:r>
            <a:r>
              <a:rPr lang="en-US" altLang="zh-CN" sz="700" kern="1200" dirty="0" smtClean="0">
                <a:solidFill>
                  <a:schemeClr val="tx1"/>
                </a:solidFill>
                <a:latin typeface="Arial" charset="0"/>
                <a:ea typeface="宋体" pitchFamily="2" charset="-122"/>
                <a:cs typeface="+mn-cs"/>
              </a:rPr>
              <a:t>XRRD</a:t>
            </a:r>
            <a:r>
              <a:rPr lang="zh-CN" altLang="zh-CN" sz="700" kern="1200" dirty="0" smtClean="0">
                <a:solidFill>
                  <a:schemeClr val="tx1"/>
                </a:solidFill>
                <a:latin typeface="Arial" charset="0"/>
                <a:ea typeface="宋体" pitchFamily="2" charset="-122"/>
                <a:cs typeface="+mn-cs"/>
              </a:rPr>
              <a:t>图谱，一方面，无法依据证据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公开的信息将其与权利要求</a:t>
            </a:r>
            <a:r>
              <a:rPr lang="en-US" altLang="zh-CN" sz="700" kern="1200" dirty="0" smtClean="0">
                <a:solidFill>
                  <a:schemeClr val="tx1"/>
                </a:solidFill>
                <a:latin typeface="Arial" charset="0"/>
                <a:ea typeface="宋体" pitchFamily="2" charset="-122"/>
                <a:cs typeface="+mn-cs"/>
              </a:rPr>
              <a:t>1</a:t>
            </a:r>
            <a:r>
              <a:rPr lang="zh-CN" altLang="zh-CN" sz="700" kern="1200" dirty="0" smtClean="0">
                <a:solidFill>
                  <a:schemeClr val="tx1"/>
                </a:solidFill>
                <a:latin typeface="Arial" charset="0"/>
                <a:ea typeface="宋体" pitchFamily="2" charset="-122"/>
                <a:cs typeface="+mn-cs"/>
              </a:rPr>
              <a:t>相区别，另一方面，含水量并不能对</a:t>
            </a:r>
            <a:r>
              <a:rPr lang="en-US" altLang="zh-CN" sz="700" kern="1200" dirty="0" smtClean="0">
                <a:solidFill>
                  <a:schemeClr val="tx1"/>
                </a:solidFill>
                <a:latin typeface="Arial" charset="0"/>
                <a:ea typeface="宋体" pitchFamily="2" charset="-122"/>
                <a:cs typeface="+mn-cs"/>
              </a:rPr>
              <a:t>A</a:t>
            </a:r>
            <a:r>
              <a:rPr lang="zh-CN" altLang="zh-CN" sz="700" kern="1200" dirty="0" smtClean="0">
                <a:solidFill>
                  <a:schemeClr val="tx1"/>
                </a:solidFill>
                <a:latin typeface="Arial" charset="0"/>
                <a:ea typeface="宋体" pitchFamily="2" charset="-122"/>
                <a:cs typeface="+mn-cs"/>
              </a:rPr>
              <a:t>晶型的结构和组成产生影响，而且本专利图</a:t>
            </a:r>
            <a:r>
              <a:rPr lang="en-US" altLang="zh-CN" sz="700" kern="1200" dirty="0" smtClean="0">
                <a:solidFill>
                  <a:schemeClr val="tx1"/>
                </a:solidFill>
                <a:latin typeface="Arial" charset="0"/>
                <a:ea typeface="宋体" pitchFamily="2" charset="-122"/>
                <a:cs typeface="+mn-cs"/>
              </a:rPr>
              <a:t>2</a:t>
            </a:r>
            <a:r>
              <a:rPr lang="zh-CN" altLang="zh-CN" sz="700" kern="1200" dirty="0" smtClean="0">
                <a:solidFill>
                  <a:schemeClr val="tx1"/>
                </a:solidFill>
                <a:latin typeface="Arial" charset="0"/>
                <a:ea typeface="宋体" pitchFamily="2" charset="-122"/>
                <a:cs typeface="+mn-cs"/>
              </a:rPr>
              <a:t>用</a:t>
            </a:r>
            <a:r>
              <a:rPr lang="en-US" altLang="zh-CN" sz="700" kern="1200" dirty="0" smtClean="0">
                <a:solidFill>
                  <a:schemeClr val="tx1"/>
                </a:solidFill>
                <a:latin typeface="Arial" charset="0"/>
                <a:ea typeface="宋体" pitchFamily="2" charset="-122"/>
                <a:cs typeface="+mn-cs"/>
              </a:rPr>
              <a:t>DSC</a:t>
            </a:r>
            <a:r>
              <a:rPr lang="zh-CN" altLang="zh-CN" sz="700" kern="1200" dirty="0" smtClean="0">
                <a:solidFill>
                  <a:schemeClr val="tx1"/>
                </a:solidFill>
                <a:latin typeface="Arial" charset="0"/>
                <a:ea typeface="宋体" pitchFamily="2" charset="-122"/>
                <a:cs typeface="+mn-cs"/>
              </a:rPr>
              <a:t>法测定对比物（即重复证据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制备的晶体）的熔点是</a:t>
            </a:r>
            <a:r>
              <a:rPr lang="en-US" altLang="zh-CN" sz="700" kern="1200" dirty="0" smtClean="0">
                <a:solidFill>
                  <a:schemeClr val="tx1"/>
                </a:solidFill>
                <a:latin typeface="Arial" charset="0"/>
                <a:ea typeface="宋体" pitchFamily="2" charset="-122"/>
                <a:cs typeface="+mn-cs"/>
              </a:rPr>
              <a:t>197.69</a:t>
            </a:r>
            <a:r>
              <a:rPr lang="zh-CN" altLang="zh-CN" sz="700" kern="1200" dirty="0" smtClean="0">
                <a:solidFill>
                  <a:schemeClr val="tx1"/>
                </a:solidFill>
                <a:latin typeface="Arial" charset="0"/>
                <a:ea typeface="宋体" pitchFamily="2" charset="-122"/>
                <a:cs typeface="+mn-cs"/>
              </a:rPr>
              <a:t>℃，与本专利所述</a:t>
            </a:r>
            <a:r>
              <a:rPr lang="en-US" altLang="zh-CN" sz="700" kern="1200" dirty="0" smtClean="0">
                <a:solidFill>
                  <a:schemeClr val="tx1"/>
                </a:solidFill>
                <a:latin typeface="Arial" charset="0"/>
                <a:ea typeface="宋体" pitchFamily="2" charset="-122"/>
                <a:cs typeface="+mn-cs"/>
              </a:rPr>
              <a:t>A</a:t>
            </a:r>
            <a:r>
              <a:rPr lang="zh-CN" altLang="zh-CN" sz="700" kern="1200" dirty="0" smtClean="0">
                <a:solidFill>
                  <a:schemeClr val="tx1"/>
                </a:solidFill>
                <a:latin typeface="Arial" charset="0"/>
                <a:ea typeface="宋体" pitchFamily="2" charset="-122"/>
                <a:cs typeface="+mn-cs"/>
              </a:rPr>
              <a:t>晶型的熔点</a:t>
            </a:r>
            <a:r>
              <a:rPr lang="en-US" altLang="zh-CN" sz="700" kern="1200" dirty="0" smtClean="0">
                <a:solidFill>
                  <a:schemeClr val="tx1"/>
                </a:solidFill>
                <a:latin typeface="Arial" charset="0"/>
                <a:ea typeface="宋体" pitchFamily="2" charset="-122"/>
                <a:cs typeface="+mn-cs"/>
              </a:rPr>
              <a:t>198-200</a:t>
            </a:r>
            <a:r>
              <a:rPr lang="zh-CN" altLang="zh-CN" sz="700" kern="1200" dirty="0" smtClean="0">
                <a:solidFill>
                  <a:schemeClr val="tx1"/>
                </a:solidFill>
                <a:latin typeface="Arial" charset="0"/>
                <a:ea typeface="宋体" pitchFamily="2" charset="-122"/>
                <a:cs typeface="+mn-cs"/>
              </a:rPr>
              <a:t>℃非常接近，可以认为具有相同熔点的，因此，基于证据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公开的内容，无法将其中化合物</a:t>
            </a:r>
            <a:r>
              <a:rPr lang="en-US" altLang="zh-CN" sz="700" kern="1200" dirty="0" smtClean="0">
                <a:solidFill>
                  <a:schemeClr val="tx1"/>
                </a:solidFill>
                <a:latin typeface="Arial" charset="0"/>
                <a:ea typeface="宋体" pitchFamily="2" charset="-122"/>
                <a:cs typeface="+mn-cs"/>
              </a:rPr>
              <a:t>A</a:t>
            </a:r>
            <a:r>
              <a:rPr lang="zh-CN" altLang="zh-CN" sz="700" kern="1200" dirty="0" smtClean="0">
                <a:solidFill>
                  <a:schemeClr val="tx1"/>
                </a:solidFill>
                <a:latin typeface="Arial" charset="0"/>
                <a:ea typeface="宋体" pitchFamily="2" charset="-122"/>
                <a:cs typeface="+mn-cs"/>
              </a:rPr>
              <a:t>的甲磺酸盐的晶体与本专利的</a:t>
            </a:r>
            <a:r>
              <a:rPr lang="en-US" altLang="zh-CN" sz="700" kern="1200" dirty="0" smtClean="0">
                <a:solidFill>
                  <a:schemeClr val="tx1"/>
                </a:solidFill>
                <a:latin typeface="Arial" charset="0"/>
                <a:ea typeface="宋体" pitchFamily="2" charset="-122"/>
                <a:cs typeface="+mn-cs"/>
              </a:rPr>
              <a:t>A</a:t>
            </a:r>
            <a:r>
              <a:rPr lang="zh-CN" altLang="zh-CN" sz="700" kern="1200" dirty="0" smtClean="0">
                <a:solidFill>
                  <a:schemeClr val="tx1"/>
                </a:solidFill>
                <a:latin typeface="Arial" charset="0"/>
                <a:ea typeface="宋体" pitchFamily="2" charset="-122"/>
                <a:cs typeface="+mn-cs"/>
              </a:rPr>
              <a:t>晶型区分开；</a:t>
            </a:r>
            <a:r>
              <a:rPr lang="zh-CN" altLang="en-US" sz="700" dirty="0" smtClean="0">
                <a:sym typeface="Wingdings" pitchFamily="2" charset="2"/>
              </a:rPr>
              <a:t>（</a:t>
            </a:r>
            <a:r>
              <a:rPr lang="en-US" altLang="zh-CN" sz="700" dirty="0" smtClean="0">
                <a:sym typeface="Wingdings" pitchFamily="2" charset="2"/>
              </a:rPr>
              <a:t>2</a:t>
            </a:r>
            <a:r>
              <a:rPr lang="zh-CN" altLang="en-US" sz="700" dirty="0" smtClean="0">
                <a:sym typeface="Wingdings" pitchFamily="2" charset="2"/>
              </a:rPr>
              <a:t>）</a:t>
            </a:r>
            <a:r>
              <a:rPr lang="zh-CN" altLang="zh-CN" sz="700" kern="1200" dirty="0" smtClean="0">
                <a:solidFill>
                  <a:schemeClr val="tx1"/>
                </a:solidFill>
                <a:latin typeface="Arial" charset="0"/>
                <a:ea typeface="宋体" pitchFamily="2" charset="-122"/>
                <a:cs typeface="+mn-cs"/>
              </a:rPr>
              <a:t>证据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在说明书第</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页“</a:t>
            </a:r>
            <a:r>
              <a:rPr lang="en-US" altLang="zh-CN" sz="700" kern="1200" dirty="0" smtClean="0">
                <a:solidFill>
                  <a:schemeClr val="tx1"/>
                </a:solidFill>
                <a:latin typeface="Arial" charset="0"/>
                <a:ea typeface="宋体" pitchFamily="2" charset="-122"/>
                <a:cs typeface="+mn-cs"/>
              </a:rPr>
              <a:t>4</a:t>
            </a:r>
            <a:r>
              <a:rPr lang="zh-CN" altLang="zh-CN" sz="700" kern="1200" dirty="0" smtClean="0">
                <a:solidFill>
                  <a:schemeClr val="tx1"/>
                </a:solidFill>
                <a:latin typeface="Arial" charset="0"/>
                <a:ea typeface="宋体" pitchFamily="2" charset="-122"/>
                <a:cs typeface="+mn-cs"/>
              </a:rPr>
              <a:t>、稳定性”部分将化合物</a:t>
            </a:r>
            <a:r>
              <a:rPr lang="en-US" altLang="zh-CN" sz="700" kern="1200" dirty="0" smtClean="0">
                <a:solidFill>
                  <a:schemeClr val="tx1"/>
                </a:solidFill>
                <a:latin typeface="Arial" charset="0"/>
                <a:ea typeface="宋体" pitchFamily="2" charset="-122"/>
                <a:cs typeface="+mn-cs"/>
              </a:rPr>
              <a:t>A</a:t>
            </a:r>
            <a:r>
              <a:rPr lang="zh-CN" altLang="zh-CN" sz="700" kern="1200" dirty="0" smtClean="0">
                <a:solidFill>
                  <a:schemeClr val="tx1"/>
                </a:solidFill>
                <a:latin typeface="Arial" charset="0"/>
                <a:ea typeface="宋体" pitchFamily="2" charset="-122"/>
                <a:cs typeface="+mn-cs"/>
              </a:rPr>
              <a:t>的甲磺酸盐在</a:t>
            </a:r>
            <a:r>
              <a:rPr lang="en-US" altLang="zh-CN" sz="700" kern="1200" dirty="0" smtClean="0">
                <a:solidFill>
                  <a:schemeClr val="tx1"/>
                </a:solidFill>
                <a:latin typeface="Arial" charset="0"/>
                <a:ea typeface="宋体" pitchFamily="2" charset="-122"/>
                <a:cs typeface="+mn-cs"/>
              </a:rPr>
              <a:t>RH90</a:t>
            </a:r>
            <a:r>
              <a:rPr lang="zh-CN" altLang="zh-CN" sz="700" kern="1200" dirty="0" smtClean="0">
                <a:solidFill>
                  <a:schemeClr val="tx1"/>
                </a:solidFill>
                <a:latin typeface="Arial" charset="0"/>
                <a:ea typeface="宋体" pitchFamily="2" charset="-122"/>
                <a:cs typeface="+mn-cs"/>
              </a:rPr>
              <a:t>％条件下放置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个月，室温下放置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个月后，测定了所得物质的化学稳定性。根据本专利实施例</a:t>
            </a:r>
            <a:r>
              <a:rPr lang="en-US" altLang="zh-CN" sz="700" kern="1200" dirty="0" smtClean="0">
                <a:solidFill>
                  <a:schemeClr val="tx1"/>
                </a:solidFill>
                <a:latin typeface="Arial" charset="0"/>
                <a:ea typeface="宋体" pitchFamily="2" charset="-122"/>
                <a:cs typeface="+mn-cs"/>
              </a:rPr>
              <a:t>17</a:t>
            </a:r>
            <a:r>
              <a:rPr lang="zh-CN" altLang="zh-CN" sz="700" kern="1200" dirty="0" smtClean="0">
                <a:solidFill>
                  <a:schemeClr val="tx1"/>
                </a:solidFill>
                <a:latin typeface="Arial" charset="0"/>
                <a:ea typeface="宋体" pitchFamily="2" charset="-122"/>
                <a:cs typeface="+mn-cs"/>
              </a:rPr>
              <a:t>以及表</a:t>
            </a:r>
            <a:r>
              <a:rPr lang="en-US" altLang="zh-CN" sz="700" kern="1200" dirty="0" smtClean="0">
                <a:solidFill>
                  <a:schemeClr val="tx1"/>
                </a:solidFill>
                <a:latin typeface="Arial" charset="0"/>
                <a:ea typeface="宋体" pitchFamily="2" charset="-122"/>
                <a:cs typeface="+mn-cs"/>
              </a:rPr>
              <a:t>3</a:t>
            </a:r>
            <a:r>
              <a:rPr lang="zh-CN" altLang="zh-CN" sz="700" kern="1200" dirty="0" smtClean="0">
                <a:solidFill>
                  <a:schemeClr val="tx1"/>
                </a:solidFill>
                <a:latin typeface="Arial" charset="0"/>
                <a:ea typeface="宋体" pitchFamily="2" charset="-122"/>
                <a:cs typeface="+mn-cs"/>
              </a:rPr>
              <a:t>的记载可见，由证据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制备方法获得针状晶体在</a:t>
            </a:r>
            <a:r>
              <a:rPr lang="en-US" altLang="zh-CN" sz="700" kern="1200" dirty="0" smtClean="0">
                <a:solidFill>
                  <a:schemeClr val="tx1"/>
                </a:solidFill>
                <a:latin typeface="Arial" charset="0"/>
                <a:ea typeface="宋体" pitchFamily="2" charset="-122"/>
                <a:cs typeface="+mn-cs"/>
              </a:rPr>
              <a:t>RH90</a:t>
            </a:r>
            <a:r>
              <a:rPr lang="zh-CN" altLang="zh-CN" sz="700" kern="1200" dirty="0" smtClean="0">
                <a:solidFill>
                  <a:schemeClr val="tx1"/>
                </a:solidFill>
                <a:latin typeface="Arial" charset="0"/>
                <a:ea typeface="宋体" pitchFamily="2" charset="-122"/>
                <a:cs typeface="+mn-cs"/>
              </a:rPr>
              <a:t>％条件下放置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个月，室温下放置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个月后均能得到本专利的</a:t>
            </a:r>
            <a:r>
              <a:rPr lang="en-US" altLang="zh-CN" sz="700" kern="1200" dirty="0" smtClean="0">
                <a:solidFill>
                  <a:schemeClr val="tx1"/>
                </a:solidFill>
                <a:latin typeface="Arial" charset="0"/>
                <a:ea typeface="宋体" pitchFamily="2" charset="-122"/>
                <a:cs typeface="+mn-cs"/>
              </a:rPr>
              <a:t>A</a:t>
            </a:r>
            <a:r>
              <a:rPr lang="zh-CN" altLang="zh-CN" sz="700" kern="1200" dirty="0" smtClean="0">
                <a:solidFill>
                  <a:schemeClr val="tx1"/>
                </a:solidFill>
                <a:latin typeface="Arial" charset="0"/>
                <a:ea typeface="宋体" pitchFamily="2" charset="-122"/>
                <a:cs typeface="+mn-cs"/>
              </a:rPr>
              <a:t>晶型。由此可见，证据</a:t>
            </a:r>
            <a:r>
              <a:rPr lang="en-US" altLang="zh-CN" sz="700" kern="1200" dirty="0" smtClean="0">
                <a:solidFill>
                  <a:schemeClr val="tx1"/>
                </a:solidFill>
                <a:latin typeface="Arial" charset="0"/>
                <a:ea typeface="宋体" pitchFamily="2" charset="-122"/>
                <a:cs typeface="+mn-cs"/>
              </a:rPr>
              <a:t>6</a:t>
            </a:r>
            <a:r>
              <a:rPr lang="zh-CN" altLang="zh-CN" sz="700" kern="1200" dirty="0" smtClean="0">
                <a:solidFill>
                  <a:schemeClr val="tx1"/>
                </a:solidFill>
                <a:latin typeface="Arial" charset="0"/>
                <a:ea typeface="宋体" pitchFamily="2" charset="-122"/>
                <a:cs typeface="+mn-cs"/>
              </a:rPr>
              <a:t>实际已获得和披露了与本专利</a:t>
            </a:r>
            <a:r>
              <a:rPr lang="en-US" altLang="zh-CN" sz="700" kern="1200" dirty="0" smtClean="0">
                <a:solidFill>
                  <a:schemeClr val="tx1"/>
                </a:solidFill>
                <a:latin typeface="Arial" charset="0"/>
                <a:ea typeface="宋体" pitchFamily="2" charset="-122"/>
                <a:cs typeface="+mn-cs"/>
              </a:rPr>
              <a:t>A</a:t>
            </a:r>
            <a:r>
              <a:rPr lang="zh-CN" altLang="zh-CN" sz="700" kern="1200" dirty="0" smtClean="0">
                <a:solidFill>
                  <a:schemeClr val="tx1"/>
                </a:solidFill>
                <a:latin typeface="Arial" charset="0"/>
                <a:ea typeface="宋体" pitchFamily="2" charset="-122"/>
                <a:cs typeface="+mn-cs"/>
              </a:rPr>
              <a:t>晶型</a:t>
            </a:r>
            <a:r>
              <a:rPr lang="zh-CN" altLang="en-US" sz="700" kern="1200" dirty="0" smtClean="0">
                <a:solidFill>
                  <a:schemeClr val="tx1"/>
                </a:solidFill>
                <a:latin typeface="Arial" charset="0"/>
                <a:ea typeface="宋体" pitchFamily="2" charset="-122"/>
                <a:cs typeface="+mn-cs"/>
              </a:rPr>
              <a:t>。</a:t>
            </a:r>
            <a:endParaRPr lang="zh-CN" altLang="en-US" sz="700" dirty="0"/>
          </a:p>
        </p:txBody>
      </p:sp>
      <p:sp>
        <p:nvSpPr>
          <p:cNvPr id="4" name="灯片编号占位符 3"/>
          <p:cNvSpPr>
            <a:spLocks noGrp="1"/>
          </p:cNvSpPr>
          <p:nvPr>
            <p:ph type="sldNum" sz="quarter" idx="10"/>
          </p:nvPr>
        </p:nvSpPr>
        <p:spPr/>
        <p:txBody>
          <a:bodyPr/>
          <a:lstStyle/>
          <a:p>
            <a:pPr>
              <a:defRPr/>
            </a:pPr>
            <a:fld id="{4DA7A927-2169-40E1-800B-B7D56092E61B}" type="slidenum">
              <a:rPr lang="en-US" altLang="zh-CN" smtClean="0"/>
              <a:pPr>
                <a:defRPr/>
              </a:pPr>
              <a:t>11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9" descr="未标尺寸-17"/>
          <p:cNvPicPr>
            <a:picLocks noChangeAspect="1" noChangeArrowheads="1"/>
          </p:cNvPicPr>
          <p:nvPr userDrawn="1"/>
        </p:nvPicPr>
        <p:blipFill>
          <a:blip r:embed="rId2" cstate="print"/>
          <a:srcRect/>
          <a:stretch>
            <a:fillRect/>
          </a:stretch>
        </p:blipFill>
        <p:spPr bwMode="auto">
          <a:xfrm>
            <a:off x="-26987" y="-14288"/>
            <a:ext cx="9180513" cy="5157788"/>
          </a:xfrm>
          <a:prstGeom prst="rect">
            <a:avLst/>
          </a:prstGeom>
          <a:solidFill>
            <a:schemeClr val="bg1">
              <a:lumMod val="95000"/>
            </a:schemeClr>
          </a:solidFill>
          <a:ln w="9525">
            <a:noFill/>
            <a:miter lim="800000"/>
            <a:headEnd/>
            <a:tailEnd/>
          </a:ln>
        </p:spPr>
      </p:pic>
      <p:sp>
        <p:nvSpPr>
          <p:cNvPr id="2" name="标题 1"/>
          <p:cNvSpPr>
            <a:spLocks noGrp="1"/>
          </p:cNvSpPr>
          <p:nvPr>
            <p:ph type="ctrTitle"/>
          </p:nvPr>
        </p:nvSpPr>
        <p:spPr>
          <a:xfrm>
            <a:off x="685800" y="1838797"/>
            <a:ext cx="7772400" cy="876970"/>
          </a:xfrm>
        </p:spPr>
        <p:txBody>
          <a:bodyPr/>
          <a:lstStyle>
            <a:lvl1pPr>
              <a:defRPr sz="4000" b="1">
                <a:solidFill>
                  <a:srgbClr val="003366"/>
                </a:solidFill>
                <a:latin typeface="黑体" pitchFamily="49" charset="-122"/>
                <a:ea typeface="黑体" pitchFamily="49" charset="-122"/>
              </a:defRPr>
            </a:lvl1pPr>
          </a:lstStyle>
          <a:p>
            <a:r>
              <a:rPr lang="zh-CN" altLang="en-US" dirty="0"/>
              <a:t>单击此处编辑母版标题样式</a:t>
            </a:r>
          </a:p>
        </p:txBody>
      </p:sp>
      <p:sp>
        <p:nvSpPr>
          <p:cNvPr id="3" name="副标题 2"/>
          <p:cNvSpPr>
            <a:spLocks noGrp="1"/>
          </p:cNvSpPr>
          <p:nvPr>
            <p:ph type="subTitle" idx="1"/>
          </p:nvPr>
        </p:nvSpPr>
        <p:spPr>
          <a:xfrm>
            <a:off x="1371600" y="3003798"/>
            <a:ext cx="6400800" cy="1225302"/>
          </a:xfrm>
        </p:spPr>
        <p:txBody>
          <a:bodyPr/>
          <a:lstStyle>
            <a:lvl1pPr marL="0" indent="0" algn="ctr">
              <a:buNone/>
              <a:defRPr b="1">
                <a:solidFill>
                  <a:srgbClr val="003366"/>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dirty="0"/>
              <a:t>单击此处编辑母版副标题样式</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6F26BE9-D57D-4D43-A601-F75F7CAEDAD3}" type="slidenum">
              <a:rPr lang="en-US" altLang="zh-CN"/>
              <a:pPr>
                <a:defRPr/>
              </a:pPr>
              <a:t>‹#›</a:t>
            </a:fld>
            <a:endParaRPr lang="en-US" altLang="zh-CN"/>
          </a:p>
        </p:txBody>
      </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4000" b="1"/>
            </a:lvl1pPr>
          </a:lstStyle>
          <a:p>
            <a:r>
              <a:rPr lang="zh-CN" altLang="en-US" dirty="0"/>
              <a:t>单击此处编辑母版标题样式</a:t>
            </a:r>
          </a:p>
        </p:txBody>
      </p:sp>
      <p:sp>
        <p:nvSpPr>
          <p:cNvPr id="3" name="竖排文字占位符 2"/>
          <p:cNvSpPr>
            <a:spLocks noGrp="1"/>
          </p:cNvSpPr>
          <p:nvPr>
            <p:ph type="body" orient="vert" idx="1"/>
          </p:nvPr>
        </p:nvSpPr>
        <p:spPr/>
        <p:txBody>
          <a:bodyPr vert="eaVert"/>
          <a:lstStyle>
            <a:lvl1pPr>
              <a:defRPr b="1"/>
            </a:lvl1pPr>
            <a:lvl2pPr>
              <a:defRPr b="1"/>
            </a:lvl2pPr>
            <a:lvl3pPr>
              <a:defRPr b="1"/>
            </a:lvl3pPr>
            <a:lvl4pPr>
              <a:defRPr b="1"/>
            </a:lvl4pPr>
            <a:lvl5pPr>
              <a:defRPr b="1"/>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3919"/>
            <a:ext cx="2133600" cy="357188"/>
          </a:xfrm>
          <a:prstGeom prst="rect">
            <a:avLst/>
          </a:prstGeom>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B6B5DA5-8432-434B-AF2A-5C403B4D4400}" type="slidenum">
              <a:rPr lang="en-US" altLang="zh-CN"/>
              <a:pPr>
                <a:defRPr/>
              </a:pPr>
              <a:t>‹#›</a:t>
            </a:fld>
            <a:endParaRPr lang="en-US" altLang="zh-CN"/>
          </a:p>
        </p:txBody>
      </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lvl1pPr>
              <a:defRPr sz="4000" b="1">
                <a:latin typeface="黑体" pitchFamily="49" charset="-122"/>
                <a:ea typeface="黑体" pitchFamily="49" charset="-122"/>
              </a:defRPr>
            </a:lvl1pPr>
          </a:lstStyle>
          <a:p>
            <a:r>
              <a:rPr lang="zh-CN" altLang="en-US" dirty="0"/>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lvl1pPr>
              <a:defRPr b="1"/>
            </a:lvl1pPr>
            <a:lvl2pPr>
              <a:defRPr b="1"/>
            </a:lvl2pPr>
            <a:lvl3pPr>
              <a:defRPr b="1"/>
            </a:lvl3pPr>
            <a:lvl4pPr>
              <a:defRPr b="1"/>
            </a:lvl4pPr>
            <a:lvl5pPr>
              <a:defRPr b="1"/>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CFF34EF-019E-4B7B-9BA3-5888B18B87DD}" type="slidenum">
              <a:rPr lang="en-US" altLang="zh-CN"/>
              <a:pPr>
                <a:defRPr/>
              </a:pPr>
              <a:t>‹#›</a:t>
            </a:fld>
            <a:endParaRPr lang="en-US" altLang="zh-CN"/>
          </a:p>
        </p:txBody>
      </p:sp>
    </p:spTree>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5" descr="英文">
            <a:extLst>
              <a:ext uri="{FF2B5EF4-FFF2-40B4-BE49-F238E27FC236}">
                <a16:creationId xmlns="" xmlns:a16="http://schemas.microsoft.com/office/drawing/2014/main" id="{E168F0F0-C76B-4BFF-B1C4-DD9B8979BD76}"/>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382000" y="4762500"/>
            <a:ext cx="685800" cy="323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Line 6">
            <a:extLst>
              <a:ext uri="{FF2B5EF4-FFF2-40B4-BE49-F238E27FC236}">
                <a16:creationId xmlns="" xmlns:a16="http://schemas.microsoft.com/office/drawing/2014/main" id="{DAA6404A-5859-46DA-8F5F-30DB31384DC6}"/>
              </a:ext>
            </a:extLst>
          </p:cNvPr>
          <p:cNvSpPr>
            <a:spLocks noChangeShapeType="1"/>
          </p:cNvSpPr>
          <p:nvPr/>
        </p:nvSpPr>
        <p:spPr bwMode="auto">
          <a:xfrm>
            <a:off x="0" y="2356247"/>
            <a:ext cx="9144000" cy="0"/>
          </a:xfrm>
          <a:prstGeom prst="line">
            <a:avLst/>
          </a:prstGeom>
          <a:noFill/>
          <a:ln w="31750">
            <a:solidFill>
              <a:srgbClr val="0063B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67500" tIns="35100" rIns="67500" bIns="35100" anchor="ctr"/>
          <a:lstStyle/>
          <a:p>
            <a:endParaRPr lang="zh-CN" altLang="en-US"/>
          </a:p>
        </p:txBody>
      </p:sp>
      <p:sp>
        <p:nvSpPr>
          <p:cNvPr id="3151874" name="Rectangle 2"/>
          <p:cNvSpPr>
            <a:spLocks noGrp="1" noChangeArrowheads="1"/>
          </p:cNvSpPr>
          <p:nvPr>
            <p:ph type="ctrTitle"/>
          </p:nvPr>
        </p:nvSpPr>
        <p:spPr>
          <a:xfrm>
            <a:off x="685800" y="2400300"/>
            <a:ext cx="7772400" cy="857250"/>
          </a:xfrm>
        </p:spPr>
        <p:txBody>
          <a:bodyPr/>
          <a:lstStyle>
            <a:lvl1pPr algn="ctr">
              <a:tabLst>
                <a:tab pos="425054" algn="l"/>
              </a:tabLst>
              <a:defRPr/>
            </a:lvl1pPr>
          </a:lstStyle>
          <a:p>
            <a:pPr lvl="0"/>
            <a:r>
              <a:rPr lang="zh-CN" altLang="en-US" noProof="0"/>
              <a:t>单击此处编辑母版标题样式</a:t>
            </a:r>
          </a:p>
        </p:txBody>
      </p:sp>
      <p:sp>
        <p:nvSpPr>
          <p:cNvPr id="3151875" name="Rectangle 3"/>
          <p:cNvSpPr>
            <a:spLocks noGrp="1" noChangeArrowheads="1"/>
          </p:cNvSpPr>
          <p:nvPr>
            <p:ph type="subTitle" idx="1"/>
          </p:nvPr>
        </p:nvSpPr>
        <p:spPr>
          <a:xfrm>
            <a:off x="1371600" y="3371850"/>
            <a:ext cx="6400800" cy="1314450"/>
          </a:xfrm>
        </p:spPr>
        <p:txBody>
          <a:bodyPr/>
          <a:lstStyle>
            <a:lvl1pPr algn="ctr">
              <a:defRPr sz="1200" b="0"/>
            </a:lvl1pPr>
          </a:lstStyle>
          <a:p>
            <a:pPr lvl="0"/>
            <a:r>
              <a:rPr lang="zh-CN" altLang="en-US" noProof="0"/>
              <a:t>单击此处编辑母版副标题样式</a:t>
            </a:r>
          </a:p>
        </p:txBody>
      </p:sp>
      <p:sp>
        <p:nvSpPr>
          <p:cNvPr id="6" name="Rectangle 4">
            <a:extLst>
              <a:ext uri="{FF2B5EF4-FFF2-40B4-BE49-F238E27FC236}">
                <a16:creationId xmlns="" xmlns:a16="http://schemas.microsoft.com/office/drawing/2014/main" id="{A97344ED-0409-4644-8373-57647A46153F}"/>
              </a:ext>
            </a:extLst>
          </p:cNvPr>
          <p:cNvSpPr>
            <a:spLocks noGrp="1" noChangeArrowheads="1"/>
          </p:cNvSpPr>
          <p:nvPr>
            <p:ph type="sldNum" sz="quarter" idx="10"/>
          </p:nvPr>
        </p:nvSpPr>
        <p:spPr>
          <a:xfrm>
            <a:off x="3851275" y="4972050"/>
            <a:ext cx="1371600" cy="113110"/>
          </a:xfrm>
        </p:spPr>
        <p:txBody>
          <a:bodyPr/>
          <a:lstStyle>
            <a:lvl1pPr>
              <a:defRPr>
                <a:latin typeface="Arial" panose="020B0604020202020204" pitchFamily="34" charset="0"/>
              </a:defRPr>
            </a:lvl1pPr>
          </a:lstStyle>
          <a:p>
            <a:r>
              <a:rPr lang="zh-CN" altLang="en-US"/>
              <a:t>第</a:t>
            </a:r>
            <a:fld id="{DCDC3CD4-218E-4D03-93AC-2E65974C4152}" type="slidenum">
              <a:rPr lang="zh-CN" altLang="en-US"/>
              <a:pPr/>
              <a:t>‹#›</a:t>
            </a:fld>
            <a:r>
              <a:rPr lang="zh-CN" altLang="en-US"/>
              <a:t>页</a:t>
            </a:r>
          </a:p>
        </p:txBody>
      </p:sp>
    </p:spTree>
    <p:extLst>
      <p:ext uri="{BB962C8B-B14F-4D97-AF65-F5344CB8AC3E}">
        <p14:creationId xmlns="" xmlns:p14="http://schemas.microsoft.com/office/powerpoint/2010/main" val="576986820"/>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a:extLst>
              <a:ext uri="{FF2B5EF4-FFF2-40B4-BE49-F238E27FC236}">
                <a16:creationId xmlns="" xmlns:a16="http://schemas.microsoft.com/office/drawing/2014/main" id="{D000047C-199B-4B07-BF30-D095A5B33882}"/>
              </a:ext>
            </a:extLst>
          </p:cNvPr>
          <p:cNvSpPr>
            <a:spLocks noGrp="1" noChangeArrowheads="1"/>
          </p:cNvSpPr>
          <p:nvPr>
            <p:ph type="sldNum" sz="quarter" idx="10"/>
          </p:nvPr>
        </p:nvSpPr>
        <p:spPr>
          <a:ln/>
        </p:spPr>
        <p:txBody>
          <a:bodyPr/>
          <a:lstStyle>
            <a:lvl1pPr>
              <a:defRPr/>
            </a:lvl1pPr>
          </a:lstStyle>
          <a:p>
            <a:r>
              <a:rPr lang="zh-CN" altLang="en-US"/>
              <a:t>第</a:t>
            </a:r>
            <a:fld id="{9C3D3DF6-132E-475A-869F-BA85D9AAC882}" type="slidenum">
              <a:rPr lang="zh-CN" altLang="en-US"/>
              <a:pPr/>
              <a:t>‹#›</a:t>
            </a:fld>
            <a:r>
              <a:rPr lang="zh-CN" altLang="en-US"/>
              <a:t>页</a:t>
            </a:r>
          </a:p>
        </p:txBody>
      </p:sp>
    </p:spTree>
    <p:extLst>
      <p:ext uri="{BB962C8B-B14F-4D97-AF65-F5344CB8AC3E}">
        <p14:creationId xmlns="" xmlns:p14="http://schemas.microsoft.com/office/powerpoint/2010/main" val="3981944358"/>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4" name="Rectangle 5">
            <a:extLst>
              <a:ext uri="{FF2B5EF4-FFF2-40B4-BE49-F238E27FC236}">
                <a16:creationId xmlns="" xmlns:a16="http://schemas.microsoft.com/office/drawing/2014/main" id="{7E0923DC-046F-41EB-A71F-7FF85E525244}"/>
              </a:ext>
            </a:extLst>
          </p:cNvPr>
          <p:cNvSpPr>
            <a:spLocks noGrp="1" noChangeArrowheads="1"/>
          </p:cNvSpPr>
          <p:nvPr>
            <p:ph type="sldNum" sz="quarter" idx="10"/>
          </p:nvPr>
        </p:nvSpPr>
        <p:spPr>
          <a:ln/>
        </p:spPr>
        <p:txBody>
          <a:bodyPr/>
          <a:lstStyle>
            <a:lvl1pPr>
              <a:defRPr/>
            </a:lvl1pPr>
          </a:lstStyle>
          <a:p>
            <a:r>
              <a:rPr lang="zh-CN" altLang="en-US"/>
              <a:t>第</a:t>
            </a:r>
            <a:fld id="{D6D7B7C5-C5B1-42E0-A60C-DDBD8544A85B}" type="slidenum">
              <a:rPr lang="zh-CN" altLang="en-US"/>
              <a:pPr/>
              <a:t>‹#›</a:t>
            </a:fld>
            <a:r>
              <a:rPr lang="zh-CN" altLang="en-US"/>
              <a:t>页</a:t>
            </a:r>
          </a:p>
        </p:txBody>
      </p:sp>
    </p:spTree>
    <p:extLst>
      <p:ext uri="{BB962C8B-B14F-4D97-AF65-F5344CB8AC3E}">
        <p14:creationId xmlns="" xmlns:p14="http://schemas.microsoft.com/office/powerpoint/2010/main" val="3500428550"/>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485900"/>
            <a:ext cx="3810000"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485900"/>
            <a:ext cx="3810000"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a:extLst>
              <a:ext uri="{FF2B5EF4-FFF2-40B4-BE49-F238E27FC236}">
                <a16:creationId xmlns="" xmlns:a16="http://schemas.microsoft.com/office/drawing/2014/main" id="{A57CBE27-FD0B-4E19-B6B9-02742B55A0E3}"/>
              </a:ext>
            </a:extLst>
          </p:cNvPr>
          <p:cNvSpPr>
            <a:spLocks noGrp="1" noChangeArrowheads="1"/>
          </p:cNvSpPr>
          <p:nvPr>
            <p:ph type="sldNum" sz="quarter" idx="10"/>
          </p:nvPr>
        </p:nvSpPr>
        <p:spPr>
          <a:ln/>
        </p:spPr>
        <p:txBody>
          <a:bodyPr/>
          <a:lstStyle>
            <a:lvl1pPr>
              <a:defRPr/>
            </a:lvl1pPr>
          </a:lstStyle>
          <a:p>
            <a:r>
              <a:rPr lang="zh-CN" altLang="en-US"/>
              <a:t>第</a:t>
            </a:r>
            <a:fld id="{463658CD-DF6F-430F-A8C0-E36200890770}" type="slidenum">
              <a:rPr lang="zh-CN" altLang="en-US"/>
              <a:pPr/>
              <a:t>‹#›</a:t>
            </a:fld>
            <a:r>
              <a:rPr lang="zh-CN" altLang="en-US"/>
              <a:t>页</a:t>
            </a:r>
          </a:p>
        </p:txBody>
      </p:sp>
    </p:spTree>
    <p:extLst>
      <p:ext uri="{BB962C8B-B14F-4D97-AF65-F5344CB8AC3E}">
        <p14:creationId xmlns="" xmlns:p14="http://schemas.microsoft.com/office/powerpoint/2010/main" val="3052098712"/>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a:extLst>
              <a:ext uri="{FF2B5EF4-FFF2-40B4-BE49-F238E27FC236}">
                <a16:creationId xmlns="" xmlns:a16="http://schemas.microsoft.com/office/drawing/2014/main" id="{F79A93CE-A8B2-4217-91B2-AF2E3AB40736}"/>
              </a:ext>
            </a:extLst>
          </p:cNvPr>
          <p:cNvSpPr>
            <a:spLocks noGrp="1" noChangeArrowheads="1"/>
          </p:cNvSpPr>
          <p:nvPr>
            <p:ph type="sldNum" sz="quarter" idx="10"/>
          </p:nvPr>
        </p:nvSpPr>
        <p:spPr>
          <a:ln/>
        </p:spPr>
        <p:txBody>
          <a:bodyPr/>
          <a:lstStyle>
            <a:lvl1pPr>
              <a:defRPr/>
            </a:lvl1pPr>
          </a:lstStyle>
          <a:p>
            <a:r>
              <a:rPr lang="zh-CN" altLang="en-US"/>
              <a:t>第</a:t>
            </a:r>
            <a:fld id="{FEF5F288-39B4-4CFF-8224-4DD083E45F84}" type="slidenum">
              <a:rPr lang="zh-CN" altLang="en-US"/>
              <a:pPr/>
              <a:t>‹#›</a:t>
            </a:fld>
            <a:r>
              <a:rPr lang="zh-CN" altLang="en-US"/>
              <a:t>页</a:t>
            </a:r>
          </a:p>
        </p:txBody>
      </p:sp>
    </p:spTree>
    <p:extLst>
      <p:ext uri="{BB962C8B-B14F-4D97-AF65-F5344CB8AC3E}">
        <p14:creationId xmlns="" xmlns:p14="http://schemas.microsoft.com/office/powerpoint/2010/main" val="393493458"/>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5">
            <a:extLst>
              <a:ext uri="{FF2B5EF4-FFF2-40B4-BE49-F238E27FC236}">
                <a16:creationId xmlns="" xmlns:a16="http://schemas.microsoft.com/office/drawing/2014/main" id="{6B63C894-3A3D-4C43-AF08-382999E58CF9}"/>
              </a:ext>
            </a:extLst>
          </p:cNvPr>
          <p:cNvSpPr>
            <a:spLocks noGrp="1" noChangeArrowheads="1"/>
          </p:cNvSpPr>
          <p:nvPr>
            <p:ph type="sldNum" sz="quarter" idx="10"/>
          </p:nvPr>
        </p:nvSpPr>
        <p:spPr>
          <a:ln/>
        </p:spPr>
        <p:txBody>
          <a:bodyPr/>
          <a:lstStyle>
            <a:lvl1pPr>
              <a:defRPr/>
            </a:lvl1pPr>
          </a:lstStyle>
          <a:p>
            <a:r>
              <a:rPr lang="zh-CN" altLang="en-US"/>
              <a:t>第</a:t>
            </a:r>
            <a:fld id="{56C239A7-388E-4AA0-8BC3-295E2475CBA6}" type="slidenum">
              <a:rPr lang="zh-CN" altLang="en-US"/>
              <a:pPr/>
              <a:t>‹#›</a:t>
            </a:fld>
            <a:r>
              <a:rPr lang="zh-CN" altLang="en-US"/>
              <a:t>页</a:t>
            </a:r>
          </a:p>
        </p:txBody>
      </p:sp>
    </p:spTree>
    <p:extLst>
      <p:ext uri="{BB962C8B-B14F-4D97-AF65-F5344CB8AC3E}">
        <p14:creationId xmlns="" xmlns:p14="http://schemas.microsoft.com/office/powerpoint/2010/main" val="3690652930"/>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a:extLst>
              <a:ext uri="{FF2B5EF4-FFF2-40B4-BE49-F238E27FC236}">
                <a16:creationId xmlns="" xmlns:a16="http://schemas.microsoft.com/office/drawing/2014/main" id="{6DACCE50-1FD4-4AEF-BC81-675A7B7BB147}"/>
              </a:ext>
            </a:extLst>
          </p:cNvPr>
          <p:cNvSpPr>
            <a:spLocks noGrp="1" noChangeArrowheads="1"/>
          </p:cNvSpPr>
          <p:nvPr>
            <p:ph type="sldNum" sz="quarter" idx="10"/>
          </p:nvPr>
        </p:nvSpPr>
        <p:spPr>
          <a:ln/>
        </p:spPr>
        <p:txBody>
          <a:bodyPr/>
          <a:lstStyle>
            <a:lvl1pPr>
              <a:defRPr/>
            </a:lvl1pPr>
          </a:lstStyle>
          <a:p>
            <a:r>
              <a:rPr lang="zh-CN" altLang="en-US"/>
              <a:t>第</a:t>
            </a:r>
            <a:fld id="{09F45ADA-8688-42B3-B1F3-B257876B3E92}" type="slidenum">
              <a:rPr lang="zh-CN" altLang="en-US"/>
              <a:pPr/>
              <a:t>‹#›</a:t>
            </a:fld>
            <a:r>
              <a:rPr lang="zh-CN" altLang="en-US"/>
              <a:t>页</a:t>
            </a:r>
          </a:p>
        </p:txBody>
      </p:sp>
    </p:spTree>
    <p:extLst>
      <p:ext uri="{BB962C8B-B14F-4D97-AF65-F5344CB8AC3E}">
        <p14:creationId xmlns="" xmlns:p14="http://schemas.microsoft.com/office/powerpoint/2010/main" val="1481179221"/>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Rectangle 5">
            <a:extLst>
              <a:ext uri="{FF2B5EF4-FFF2-40B4-BE49-F238E27FC236}">
                <a16:creationId xmlns="" xmlns:a16="http://schemas.microsoft.com/office/drawing/2014/main" id="{E8088398-404C-4BA8-89F1-88B9BFA1AB61}"/>
              </a:ext>
            </a:extLst>
          </p:cNvPr>
          <p:cNvSpPr>
            <a:spLocks noGrp="1" noChangeArrowheads="1"/>
          </p:cNvSpPr>
          <p:nvPr>
            <p:ph type="sldNum" sz="quarter" idx="10"/>
          </p:nvPr>
        </p:nvSpPr>
        <p:spPr>
          <a:ln/>
        </p:spPr>
        <p:txBody>
          <a:bodyPr/>
          <a:lstStyle>
            <a:lvl1pPr>
              <a:defRPr/>
            </a:lvl1pPr>
          </a:lstStyle>
          <a:p>
            <a:r>
              <a:rPr lang="zh-CN" altLang="en-US"/>
              <a:t>第</a:t>
            </a:r>
            <a:fld id="{31DE8125-2887-4824-A189-AD7604DACF0B}" type="slidenum">
              <a:rPr lang="zh-CN" altLang="en-US"/>
              <a:pPr/>
              <a:t>‹#›</a:t>
            </a:fld>
            <a:r>
              <a:rPr lang="zh-CN" altLang="en-US"/>
              <a:t>页</a:t>
            </a:r>
          </a:p>
        </p:txBody>
      </p:sp>
    </p:spTree>
    <p:extLst>
      <p:ext uri="{BB962C8B-B14F-4D97-AF65-F5344CB8AC3E}">
        <p14:creationId xmlns="" xmlns:p14="http://schemas.microsoft.com/office/powerpoint/2010/main" val="624850396"/>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709587"/>
          </a:xfrm>
        </p:spPr>
        <p:txBody>
          <a:bodyPr/>
          <a:lstStyle>
            <a:lvl1pPr>
              <a:defRPr lang="zh-CN" altLang="en-US" sz="4000" b="1" kern="1200" dirty="0">
                <a:solidFill>
                  <a:srgbClr val="00366C"/>
                </a:solidFill>
                <a:latin typeface="Arial" pitchFamily="34" charset="0"/>
                <a:ea typeface="黑体" pitchFamily="49" charset="-122"/>
                <a:cs typeface="Arial" pitchFamily="34" charset="0"/>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solidFill>
                  <a:srgbClr val="003366"/>
                </a:solidFill>
                <a:latin typeface="黑体" pitchFamily="49" charset="-122"/>
                <a:ea typeface="黑体" pitchFamily="49" charset="-122"/>
              </a:defRPr>
            </a:lvl1pPr>
            <a:lvl2pPr>
              <a:defRPr b="1">
                <a:solidFill>
                  <a:srgbClr val="003366"/>
                </a:solidFill>
                <a:latin typeface="楷体" pitchFamily="49" charset="-122"/>
                <a:ea typeface="楷体" pitchFamily="49" charset="-122"/>
              </a:defRPr>
            </a:lvl2pPr>
            <a:lvl3pPr>
              <a:defRPr b="1">
                <a:solidFill>
                  <a:srgbClr val="003366"/>
                </a:solidFill>
                <a:latin typeface="楷体" pitchFamily="49" charset="-122"/>
                <a:ea typeface="楷体" pitchFamily="49" charset="-122"/>
              </a:defRPr>
            </a:lvl3pPr>
            <a:lvl4pPr>
              <a:defRPr b="1">
                <a:solidFill>
                  <a:srgbClr val="003366"/>
                </a:solidFill>
                <a:latin typeface="楷体" pitchFamily="49" charset="-122"/>
                <a:ea typeface="楷体" pitchFamily="49" charset="-122"/>
              </a:defRPr>
            </a:lvl4pPr>
            <a:lvl5pPr>
              <a:defRPr b="1">
                <a:solidFill>
                  <a:srgbClr val="003366"/>
                </a:solidFill>
                <a:latin typeface="楷体" pitchFamily="49" charset="-122"/>
                <a:ea typeface="楷体"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2D04255-3A70-43C4-AE64-3F52340821D6}" type="slidenum">
              <a:rPr lang="en-US" altLang="zh-CN"/>
              <a:pPr>
                <a:defRPr/>
              </a:pPr>
              <a:t>‹#›</a:t>
            </a:fld>
            <a:endParaRPr lang="en-US" altLang="zh-CN" dirty="0"/>
          </a:p>
        </p:txBody>
      </p:sp>
      <p:cxnSp>
        <p:nvCxnSpPr>
          <p:cNvPr id="9" name="直接连接符 8"/>
          <p:cNvCxnSpPr/>
          <p:nvPr userDrawn="1"/>
        </p:nvCxnSpPr>
        <p:spPr>
          <a:xfrm>
            <a:off x="448494" y="1040532"/>
            <a:ext cx="8244000" cy="0"/>
          </a:xfrm>
          <a:prstGeom prst="line">
            <a:avLst/>
          </a:prstGeom>
          <a:ln w="85725" cmpd="thickThin">
            <a:solidFill>
              <a:srgbClr val="00336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Rectangle 5">
            <a:extLst>
              <a:ext uri="{FF2B5EF4-FFF2-40B4-BE49-F238E27FC236}">
                <a16:creationId xmlns="" xmlns:a16="http://schemas.microsoft.com/office/drawing/2014/main" id="{3E04673A-C664-4BDB-B79B-7F7FA79CC5D7}"/>
              </a:ext>
            </a:extLst>
          </p:cNvPr>
          <p:cNvSpPr>
            <a:spLocks noGrp="1" noChangeArrowheads="1"/>
          </p:cNvSpPr>
          <p:nvPr>
            <p:ph type="sldNum" sz="quarter" idx="10"/>
          </p:nvPr>
        </p:nvSpPr>
        <p:spPr>
          <a:ln/>
        </p:spPr>
        <p:txBody>
          <a:bodyPr/>
          <a:lstStyle>
            <a:lvl1pPr>
              <a:defRPr/>
            </a:lvl1pPr>
          </a:lstStyle>
          <a:p>
            <a:r>
              <a:rPr lang="zh-CN" altLang="en-US"/>
              <a:t>第</a:t>
            </a:r>
            <a:fld id="{84D97E9B-EF31-452C-B555-93E612BADEBC}" type="slidenum">
              <a:rPr lang="zh-CN" altLang="en-US"/>
              <a:pPr/>
              <a:t>‹#›</a:t>
            </a:fld>
            <a:r>
              <a:rPr lang="zh-CN" altLang="en-US"/>
              <a:t>页</a:t>
            </a:r>
          </a:p>
        </p:txBody>
      </p:sp>
    </p:spTree>
    <p:extLst>
      <p:ext uri="{BB962C8B-B14F-4D97-AF65-F5344CB8AC3E}">
        <p14:creationId xmlns="" xmlns:p14="http://schemas.microsoft.com/office/powerpoint/2010/main" val="3658907026"/>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a:extLst>
              <a:ext uri="{FF2B5EF4-FFF2-40B4-BE49-F238E27FC236}">
                <a16:creationId xmlns="" xmlns:a16="http://schemas.microsoft.com/office/drawing/2014/main" id="{089D37E6-EDAD-4498-A10A-A2C395B0B872}"/>
              </a:ext>
            </a:extLst>
          </p:cNvPr>
          <p:cNvSpPr>
            <a:spLocks noGrp="1" noChangeArrowheads="1"/>
          </p:cNvSpPr>
          <p:nvPr>
            <p:ph type="sldNum" sz="quarter" idx="10"/>
          </p:nvPr>
        </p:nvSpPr>
        <p:spPr>
          <a:ln/>
        </p:spPr>
        <p:txBody>
          <a:bodyPr/>
          <a:lstStyle>
            <a:lvl1pPr>
              <a:defRPr/>
            </a:lvl1pPr>
          </a:lstStyle>
          <a:p>
            <a:r>
              <a:rPr lang="zh-CN" altLang="en-US"/>
              <a:t>第</a:t>
            </a:r>
            <a:fld id="{C8AE485F-5508-41C8-AD9C-E91B3CAC9863}" type="slidenum">
              <a:rPr lang="zh-CN" altLang="en-US"/>
              <a:pPr/>
              <a:t>‹#›</a:t>
            </a:fld>
            <a:r>
              <a:rPr lang="zh-CN" altLang="en-US"/>
              <a:t>页</a:t>
            </a:r>
          </a:p>
        </p:txBody>
      </p:sp>
    </p:spTree>
    <p:extLst>
      <p:ext uri="{BB962C8B-B14F-4D97-AF65-F5344CB8AC3E}">
        <p14:creationId xmlns="" xmlns:p14="http://schemas.microsoft.com/office/powerpoint/2010/main" val="3070048977"/>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88114" y="342900"/>
            <a:ext cx="1970087" cy="42291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76263" y="342900"/>
            <a:ext cx="5759450" cy="42291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a:extLst>
              <a:ext uri="{FF2B5EF4-FFF2-40B4-BE49-F238E27FC236}">
                <a16:creationId xmlns="" xmlns:a16="http://schemas.microsoft.com/office/drawing/2014/main" id="{126A02D4-FCA9-4C6B-8B3D-670B869006BE}"/>
              </a:ext>
            </a:extLst>
          </p:cNvPr>
          <p:cNvSpPr>
            <a:spLocks noGrp="1" noChangeArrowheads="1"/>
          </p:cNvSpPr>
          <p:nvPr>
            <p:ph type="sldNum" sz="quarter" idx="10"/>
          </p:nvPr>
        </p:nvSpPr>
        <p:spPr>
          <a:ln/>
        </p:spPr>
        <p:txBody>
          <a:bodyPr/>
          <a:lstStyle>
            <a:lvl1pPr>
              <a:defRPr/>
            </a:lvl1pPr>
          </a:lstStyle>
          <a:p>
            <a:r>
              <a:rPr lang="zh-CN" altLang="en-US"/>
              <a:t>第</a:t>
            </a:r>
            <a:fld id="{C511DF74-87B4-4134-AB29-0B118BDC8306}" type="slidenum">
              <a:rPr lang="zh-CN" altLang="en-US"/>
              <a:pPr/>
              <a:t>‹#›</a:t>
            </a:fld>
            <a:r>
              <a:rPr lang="zh-CN" altLang="en-US"/>
              <a:t>页</a:t>
            </a:r>
          </a:p>
        </p:txBody>
      </p:sp>
    </p:spTree>
    <p:extLst>
      <p:ext uri="{BB962C8B-B14F-4D97-AF65-F5344CB8AC3E}">
        <p14:creationId xmlns="" xmlns:p14="http://schemas.microsoft.com/office/powerpoint/2010/main" val="2644085296"/>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576264" y="342900"/>
            <a:ext cx="7881937" cy="514350"/>
          </a:xfrm>
        </p:spPr>
        <p:txBody>
          <a:bodyPr/>
          <a:lstStyle/>
          <a:p>
            <a:r>
              <a:rPr lang="zh-CN" altLang="en-US"/>
              <a:t>单击此处编辑母版标题样式</a:t>
            </a:r>
          </a:p>
        </p:txBody>
      </p:sp>
      <p:sp>
        <p:nvSpPr>
          <p:cNvPr id="3" name="图表占位符 2"/>
          <p:cNvSpPr>
            <a:spLocks noGrp="1"/>
          </p:cNvSpPr>
          <p:nvPr>
            <p:ph type="chart" idx="1"/>
          </p:nvPr>
        </p:nvSpPr>
        <p:spPr>
          <a:xfrm>
            <a:off x="685800" y="1485900"/>
            <a:ext cx="7772400" cy="3086100"/>
          </a:xfrm>
        </p:spPr>
        <p:txBody>
          <a:bodyPr/>
          <a:lstStyle/>
          <a:p>
            <a:pPr lvl="0"/>
            <a:endParaRPr lang="zh-CN" altLang="en-US" noProof="0"/>
          </a:p>
        </p:txBody>
      </p:sp>
      <p:sp>
        <p:nvSpPr>
          <p:cNvPr id="4" name="Rectangle 5">
            <a:extLst>
              <a:ext uri="{FF2B5EF4-FFF2-40B4-BE49-F238E27FC236}">
                <a16:creationId xmlns="" xmlns:a16="http://schemas.microsoft.com/office/drawing/2014/main" id="{A5D71AE4-467E-4C5D-A487-DCDF15DA9C71}"/>
              </a:ext>
            </a:extLst>
          </p:cNvPr>
          <p:cNvSpPr>
            <a:spLocks noGrp="1" noChangeArrowheads="1"/>
          </p:cNvSpPr>
          <p:nvPr>
            <p:ph type="sldNum" sz="quarter" idx="10"/>
          </p:nvPr>
        </p:nvSpPr>
        <p:spPr>
          <a:ln/>
        </p:spPr>
        <p:txBody>
          <a:bodyPr/>
          <a:lstStyle>
            <a:lvl1pPr>
              <a:defRPr/>
            </a:lvl1pPr>
          </a:lstStyle>
          <a:p>
            <a:r>
              <a:rPr lang="zh-CN" altLang="en-US"/>
              <a:t>第</a:t>
            </a:r>
            <a:fld id="{AD1F0F25-B51C-4130-8BDD-EB0B9BB43D42}" type="slidenum">
              <a:rPr lang="zh-CN" altLang="en-US"/>
              <a:pPr/>
              <a:t>‹#›</a:t>
            </a:fld>
            <a:r>
              <a:rPr lang="zh-CN" altLang="en-US"/>
              <a:t>页</a:t>
            </a:r>
          </a:p>
        </p:txBody>
      </p:sp>
    </p:spTree>
    <p:extLst>
      <p:ext uri="{BB962C8B-B14F-4D97-AF65-F5344CB8AC3E}">
        <p14:creationId xmlns="" xmlns:p14="http://schemas.microsoft.com/office/powerpoint/2010/main" val="2782309520"/>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576264" y="342900"/>
            <a:ext cx="7881937" cy="514350"/>
          </a:xfrm>
        </p:spPr>
        <p:txBody>
          <a:bodyPr/>
          <a:lstStyle/>
          <a:p>
            <a:r>
              <a:rPr lang="zh-CN" altLang="en-US"/>
              <a:t>单击此处编辑母版标题样式</a:t>
            </a:r>
          </a:p>
        </p:txBody>
      </p:sp>
      <p:sp>
        <p:nvSpPr>
          <p:cNvPr id="3" name="表格占位符 2"/>
          <p:cNvSpPr>
            <a:spLocks noGrp="1"/>
          </p:cNvSpPr>
          <p:nvPr>
            <p:ph type="tbl" idx="1"/>
          </p:nvPr>
        </p:nvSpPr>
        <p:spPr>
          <a:xfrm>
            <a:off x="685800" y="1485900"/>
            <a:ext cx="7772400" cy="3086100"/>
          </a:xfrm>
        </p:spPr>
        <p:txBody>
          <a:bodyPr/>
          <a:lstStyle/>
          <a:p>
            <a:pPr lvl="0"/>
            <a:endParaRPr lang="zh-CN" altLang="en-US" noProof="0"/>
          </a:p>
        </p:txBody>
      </p:sp>
      <p:sp>
        <p:nvSpPr>
          <p:cNvPr id="4" name="Rectangle 5">
            <a:extLst>
              <a:ext uri="{FF2B5EF4-FFF2-40B4-BE49-F238E27FC236}">
                <a16:creationId xmlns="" xmlns:a16="http://schemas.microsoft.com/office/drawing/2014/main" id="{1279AD04-DB10-49ED-9D3F-68771A500A70}"/>
              </a:ext>
            </a:extLst>
          </p:cNvPr>
          <p:cNvSpPr>
            <a:spLocks noGrp="1" noChangeArrowheads="1"/>
          </p:cNvSpPr>
          <p:nvPr>
            <p:ph type="sldNum" sz="quarter" idx="10"/>
          </p:nvPr>
        </p:nvSpPr>
        <p:spPr>
          <a:ln/>
        </p:spPr>
        <p:txBody>
          <a:bodyPr/>
          <a:lstStyle>
            <a:lvl1pPr>
              <a:defRPr/>
            </a:lvl1pPr>
          </a:lstStyle>
          <a:p>
            <a:r>
              <a:rPr lang="zh-CN" altLang="en-US"/>
              <a:t>第</a:t>
            </a:r>
            <a:fld id="{4150A878-BAA4-4233-B980-EBC3CD598B5E}" type="slidenum">
              <a:rPr lang="zh-CN" altLang="en-US"/>
              <a:pPr/>
              <a:t>‹#›</a:t>
            </a:fld>
            <a:r>
              <a:rPr lang="zh-CN" altLang="en-US"/>
              <a:t>页</a:t>
            </a:r>
          </a:p>
        </p:txBody>
      </p:sp>
    </p:spTree>
    <p:extLst>
      <p:ext uri="{BB962C8B-B14F-4D97-AF65-F5344CB8AC3E}">
        <p14:creationId xmlns="" xmlns:p14="http://schemas.microsoft.com/office/powerpoint/2010/main" val="2572506247"/>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solidFill>
                  <a:srgbClr val="003366"/>
                </a:solidFill>
                <a:latin typeface="黑体" pitchFamily="49" charset="-122"/>
                <a:ea typeface="黑体" pitchFamily="49" charset="-122"/>
              </a:defRPr>
            </a:lvl1pPr>
          </a:lstStyle>
          <a:p>
            <a:r>
              <a:rPr lang="zh-CN" altLang="en-US" dirty="0"/>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b="1">
                <a:solidFill>
                  <a:srgbClr val="003366"/>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5" name="Rectangle 5"/>
          <p:cNvSpPr>
            <a:spLocks noGrp="1" noChangeArrowheads="1"/>
          </p:cNvSpPr>
          <p:nvPr>
            <p:ph type="ftr" sz="quarter" idx="11"/>
          </p:nvPr>
        </p:nvSpPr>
        <p:spPr>
          <a:ln/>
        </p:spPr>
        <p:txBody>
          <a:bodyPr/>
          <a:lstStyle>
            <a:lvl1pPr>
              <a:defRPr>
                <a:solidFill>
                  <a:srgbClr val="003366"/>
                </a:solidFill>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solidFill>
                  <a:srgbClr val="003366"/>
                </a:solidFill>
              </a:defRPr>
            </a:lvl1pPr>
          </a:lstStyle>
          <a:p>
            <a:pPr>
              <a:defRPr/>
            </a:pPr>
            <a:fld id="{2D9E4755-9DD9-4503-BBD7-2A5B7B3ED353}" type="slidenum">
              <a:rPr lang="en-US" altLang="zh-CN" smtClean="0"/>
              <a:pPr>
                <a:defRPr/>
              </a:pPr>
              <a:t>‹#›</a:t>
            </a:fld>
            <a:endParaRPr lang="en-US" altLang="zh-CN"/>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781595"/>
          </a:xfrm>
        </p:spPr>
        <p:txBody>
          <a:bodyPr/>
          <a:lstStyle>
            <a:lvl1pPr>
              <a:defRPr sz="4000" b="1">
                <a:solidFill>
                  <a:srgbClr val="003366"/>
                </a:solidFill>
                <a:latin typeface="黑体" pitchFamily="49" charset="-122"/>
                <a:ea typeface="黑体" pitchFamily="49" charset="-122"/>
              </a:defRPr>
            </a:lvl1pPr>
          </a:lstStyle>
          <a:p>
            <a:r>
              <a:rPr lang="zh-CN" altLang="en-US" dirty="0"/>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b="1">
                <a:solidFill>
                  <a:srgbClr val="003366"/>
                </a:solidFill>
              </a:defRPr>
            </a:lvl1pPr>
            <a:lvl2pPr>
              <a:defRPr sz="2400" b="1">
                <a:solidFill>
                  <a:srgbClr val="003366"/>
                </a:solidFill>
              </a:defRPr>
            </a:lvl2pPr>
            <a:lvl3pPr>
              <a:defRPr sz="2000" b="1">
                <a:solidFill>
                  <a:srgbClr val="003366"/>
                </a:solidFill>
              </a:defRPr>
            </a:lvl3pPr>
            <a:lvl4pPr>
              <a:defRPr sz="1800" b="1">
                <a:solidFill>
                  <a:srgbClr val="003366"/>
                </a:solidFill>
              </a:defRPr>
            </a:lvl4pPr>
            <a:lvl5pPr>
              <a:defRPr sz="1800" b="1">
                <a:solidFill>
                  <a:srgbClr val="003366"/>
                </a:solidFill>
              </a:defRPr>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48200" y="1200151"/>
            <a:ext cx="4038600" cy="3394472"/>
          </a:xfrm>
        </p:spPr>
        <p:txBody>
          <a:bodyPr/>
          <a:lstStyle>
            <a:lvl1pPr>
              <a:defRPr sz="2800" b="1">
                <a:solidFill>
                  <a:srgbClr val="003366"/>
                </a:solidFill>
              </a:defRPr>
            </a:lvl1pPr>
            <a:lvl2pPr>
              <a:defRPr sz="2400" b="1">
                <a:solidFill>
                  <a:srgbClr val="003366"/>
                </a:solidFill>
              </a:defRPr>
            </a:lvl2pPr>
            <a:lvl3pPr>
              <a:defRPr sz="2000" b="1">
                <a:solidFill>
                  <a:srgbClr val="003366"/>
                </a:solidFill>
              </a:defRPr>
            </a:lvl3pPr>
            <a:lvl4pPr>
              <a:defRPr sz="1800" b="1">
                <a:solidFill>
                  <a:srgbClr val="003366"/>
                </a:solidFill>
              </a:defRPr>
            </a:lvl4pPr>
            <a:lvl5pPr>
              <a:defRPr sz="1800" b="1">
                <a:solidFill>
                  <a:srgbClr val="003366"/>
                </a:solidFill>
              </a:defRPr>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Rectangle 5"/>
          <p:cNvSpPr>
            <a:spLocks noGrp="1" noChangeArrowheads="1"/>
          </p:cNvSpPr>
          <p:nvPr>
            <p:ph type="ftr" sz="quarter" idx="11"/>
          </p:nvPr>
        </p:nvSpPr>
        <p:spPr>
          <a:ln/>
        </p:spPr>
        <p:txBody>
          <a:bodyPr/>
          <a:lstStyle>
            <a:lvl1pPr>
              <a:defRPr>
                <a:solidFill>
                  <a:srgbClr val="003366"/>
                </a:solidFill>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solidFill>
                  <a:srgbClr val="003366"/>
                </a:solidFill>
              </a:defRPr>
            </a:lvl1pPr>
          </a:lstStyle>
          <a:p>
            <a:pPr>
              <a:defRPr/>
            </a:pPr>
            <a:fld id="{C8B3D87C-658C-4686-BF99-35226DC8EDD3}" type="slidenum">
              <a:rPr lang="en-US" altLang="zh-CN" smtClean="0"/>
              <a:pPr>
                <a:defRPr/>
              </a:pPr>
              <a:t>‹#›</a:t>
            </a:fld>
            <a:endParaRPr lang="en-US" altLang="zh-CN"/>
          </a:p>
        </p:txBody>
      </p:sp>
      <p:cxnSp>
        <p:nvCxnSpPr>
          <p:cNvPr id="8" name="直接连接符 7"/>
          <p:cNvCxnSpPr/>
          <p:nvPr userDrawn="1"/>
        </p:nvCxnSpPr>
        <p:spPr>
          <a:xfrm>
            <a:off x="448494" y="1078632"/>
            <a:ext cx="8280000" cy="0"/>
          </a:xfrm>
          <a:prstGeom prst="line">
            <a:avLst/>
          </a:prstGeom>
          <a:ln w="85725" cmpd="thickThin">
            <a:solidFill>
              <a:srgbClr val="00336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4000" b="1">
                <a:latin typeface="黑体" pitchFamily="49" charset="-122"/>
                <a:ea typeface="黑体" pitchFamily="49" charset="-122"/>
              </a:defRPr>
            </a:lvl1pPr>
          </a:lstStyle>
          <a:p>
            <a:r>
              <a:rPr lang="zh-CN" altLang="en-US" dirty="0"/>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atin typeface="黑体" pitchFamily="49" charset="-122"/>
                <a:ea typeface="黑体"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b="1"/>
            </a:lvl1pPr>
            <a:lvl2pPr>
              <a:defRPr sz="2000" b="1"/>
            </a:lvl2pPr>
            <a:lvl3pPr>
              <a:defRPr sz="1800" b="1"/>
            </a:lvl3pPr>
            <a:lvl4pPr>
              <a:defRPr sz="1600" b="1"/>
            </a:lvl4pPr>
            <a:lvl5pPr>
              <a:defRPr sz="1600" b="1"/>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atin typeface="黑体" pitchFamily="49" charset="-122"/>
                <a:ea typeface="黑体"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b="1"/>
            </a:lvl1pPr>
            <a:lvl2pPr>
              <a:defRPr sz="2000" b="1"/>
            </a:lvl2pPr>
            <a:lvl3pPr>
              <a:defRPr sz="1800" b="1"/>
            </a:lvl3pPr>
            <a:lvl4pPr>
              <a:defRPr sz="1600" b="1"/>
            </a:lvl4pPr>
            <a:lvl5pPr>
              <a:defRPr sz="1600" b="1"/>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92CF5600-E8FC-4BA3-9485-666CD9C963F1}" type="slidenum">
              <a:rPr lang="en-US" altLang="zh-CN"/>
              <a:pPr>
                <a:defRPr/>
              </a:pPr>
              <a:t>‹#›</a:t>
            </a:fld>
            <a:endParaRPr lang="en-US" altLang="zh-CN"/>
          </a:p>
        </p:txBody>
      </p:sp>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4000" b="1">
                <a:latin typeface="黑体" pitchFamily="49" charset="-122"/>
                <a:ea typeface="黑体" pitchFamily="49" charset="-122"/>
              </a:defRPr>
            </a:lvl1pPr>
          </a:lstStyle>
          <a:p>
            <a:r>
              <a:rPr lang="zh-CN" altLang="en-US" dirty="0"/>
              <a:t>单击此处编辑母版标题样式</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29DCA064-55CE-41B3-9BC2-0DEFD95DEE22}" type="slidenum">
              <a:rPr lang="en-US" altLang="zh-CN"/>
              <a:pPr>
                <a:defRPr/>
              </a:pPr>
              <a:t>‹#›</a:t>
            </a:fld>
            <a:endParaRPr lang="en-US" altLang="zh-CN"/>
          </a:p>
        </p:txBody>
      </p:sp>
    </p:spTree>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8DDD77C9-EC6D-4938-A5C8-9FCEE368A08C}" type="slidenum">
              <a:rPr lang="en-US" altLang="zh-CN"/>
              <a:pPr>
                <a:defRPr/>
              </a:pPr>
              <a:t>‹#›</a:t>
            </a:fld>
            <a:endParaRPr lang="en-US" altLang="zh-CN"/>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dirty="0"/>
              <a:t>单击此处编辑母版标题样式</a:t>
            </a:r>
          </a:p>
        </p:txBody>
      </p:sp>
      <p:sp>
        <p:nvSpPr>
          <p:cNvPr id="3" name="内容占位符 2"/>
          <p:cNvSpPr>
            <a:spLocks noGrp="1"/>
          </p:cNvSpPr>
          <p:nvPr>
            <p:ph idx="1"/>
          </p:nvPr>
        </p:nvSpPr>
        <p:spPr>
          <a:xfrm>
            <a:off x="3575050" y="204790"/>
            <a:ext cx="5111750" cy="4389835"/>
          </a:xfrm>
        </p:spPr>
        <p:txBody>
          <a:bodyPr/>
          <a:lstStyle>
            <a:lvl1pPr>
              <a:defRPr sz="3200" b="1"/>
            </a:lvl1pPr>
            <a:lvl2pPr>
              <a:defRPr sz="2800" b="1"/>
            </a:lvl2pPr>
            <a:lvl3pPr>
              <a:defRPr sz="2400" b="1"/>
            </a:lvl3pPr>
            <a:lvl4pPr>
              <a:defRPr sz="2000" b="1"/>
            </a:lvl4pPr>
            <a:lvl5pPr>
              <a:defRPr sz="2000" b="1"/>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ABAF836-95A9-4118-BB09-901DC33A6BD4}" type="slidenum">
              <a:rPr lang="en-US" altLang="zh-CN"/>
              <a:pPr>
                <a:defRPr/>
              </a:pPr>
              <a:t>‹#›</a:t>
            </a:fld>
            <a:endParaRPr lang="en-US" altLang="zh-CN"/>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9BD51CF-3DA8-41F0-9062-0D835E34B32E}" type="slidenum">
              <a:rPr lang="en-US" altLang="zh-CN"/>
              <a:pPr>
                <a:defRPr/>
              </a:pPr>
              <a:t>‹#›</a:t>
            </a:fld>
            <a:endParaRPr lang="en-US" altLang="zh-CN"/>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38914" name="Picture 7" descr="未标尺寸-15"/>
          <p:cNvPicPr>
            <a:picLocks noChangeAspect="1" noChangeArrowheads="1"/>
          </p:cNvPicPr>
          <p:nvPr userDrawn="1"/>
        </p:nvPicPr>
        <p:blipFill>
          <a:blip r:embed="rId13" cstate="print"/>
          <a:srcRect/>
          <a:stretch>
            <a:fillRect/>
          </a:stretch>
        </p:blipFill>
        <p:spPr bwMode="auto">
          <a:xfrm>
            <a:off x="-17462" y="-7144"/>
            <a:ext cx="9180513" cy="5157788"/>
          </a:xfrm>
          <a:prstGeom prst="rect">
            <a:avLst/>
          </a:prstGeom>
          <a:noFill/>
          <a:ln w="9525">
            <a:noFill/>
            <a:miter lim="800000"/>
            <a:headEnd/>
            <a:tailEnd/>
          </a:ln>
        </p:spPr>
      </p:pic>
      <p:sp>
        <p:nvSpPr>
          <p:cNvPr id="38915" name="Rectangle 2"/>
          <p:cNvSpPr>
            <a:spLocks noGrp="1" noChangeArrowheads="1"/>
          </p:cNvSpPr>
          <p:nvPr>
            <p:ph type="title"/>
          </p:nvPr>
        </p:nvSpPr>
        <p:spPr bwMode="auto">
          <a:xfrm>
            <a:off x="457200" y="205979"/>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a:t>标题</a:t>
            </a:r>
            <a:r>
              <a:rPr lang="en-US" altLang="zh-CN" dirty="0"/>
              <a:t>【</a:t>
            </a:r>
            <a:r>
              <a:rPr lang="zh-CN" altLang="en-US" dirty="0"/>
              <a:t>黑体，</a:t>
            </a:r>
            <a:r>
              <a:rPr lang="en-US" altLang="zh-CN" dirty="0"/>
              <a:t>40</a:t>
            </a:r>
            <a:r>
              <a:rPr lang="zh-CN" altLang="en-US" dirty="0"/>
              <a:t>号字</a:t>
            </a:r>
            <a:r>
              <a:rPr lang="en-US" altLang="zh-CN" dirty="0"/>
              <a:t>】</a:t>
            </a:r>
          </a:p>
        </p:txBody>
      </p:sp>
      <p:sp>
        <p:nvSpPr>
          <p:cNvPr id="38916" name="Rectangle 3"/>
          <p:cNvSpPr>
            <a:spLocks noGrp="1" noChangeArrowheads="1"/>
          </p:cNvSpPr>
          <p:nvPr>
            <p:ph type="body" idx="1"/>
          </p:nvPr>
        </p:nvSpPr>
        <p:spPr bwMode="auto">
          <a:xfrm>
            <a:off x="457200" y="1200151"/>
            <a:ext cx="8229600" cy="33944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小标题</a:t>
            </a:r>
            <a:r>
              <a:rPr lang="en-US" altLang="zh-CN" dirty="0"/>
              <a:t>【</a:t>
            </a:r>
            <a:r>
              <a:rPr lang="zh-CN" altLang="en-US" dirty="0"/>
              <a:t>黑体，</a:t>
            </a:r>
            <a:r>
              <a:rPr lang="en-US" altLang="zh-CN" dirty="0"/>
              <a:t>32</a:t>
            </a:r>
            <a:r>
              <a:rPr lang="zh-CN" altLang="en-US" dirty="0"/>
              <a:t>号或</a:t>
            </a:r>
            <a:r>
              <a:rPr lang="en-US" altLang="zh-CN" dirty="0"/>
              <a:t>26</a:t>
            </a:r>
            <a:r>
              <a:rPr lang="zh-CN" altLang="en-US" dirty="0"/>
              <a:t>号字（首先</a:t>
            </a:r>
            <a:r>
              <a:rPr lang="en-US" altLang="zh-CN" dirty="0"/>
              <a:t>32</a:t>
            </a:r>
            <a:r>
              <a:rPr lang="zh-CN" altLang="en-US" dirty="0"/>
              <a:t>）</a:t>
            </a:r>
            <a:r>
              <a:rPr lang="en-US" altLang="zh-CN" dirty="0"/>
              <a:t>】</a:t>
            </a:r>
          </a:p>
          <a:p>
            <a:pPr lvl="1"/>
            <a:r>
              <a:rPr lang="zh-CN" altLang="en-US" dirty="0"/>
              <a:t>正文（宋体加粗，</a:t>
            </a:r>
            <a:r>
              <a:rPr lang="en-US" altLang="zh-CN" dirty="0"/>
              <a:t>24</a:t>
            </a:r>
            <a:r>
              <a:rPr lang="zh-CN" altLang="en-US" dirty="0"/>
              <a:t>号字（案例允许</a:t>
            </a:r>
            <a:r>
              <a:rPr lang="en-US" altLang="zh-CN" dirty="0"/>
              <a:t>20</a:t>
            </a:r>
            <a:r>
              <a:rPr lang="zh-CN" altLang="en-US" dirty="0"/>
              <a:t>号字））</a:t>
            </a:r>
          </a:p>
          <a:p>
            <a:pPr lvl="2"/>
            <a:r>
              <a:rPr lang="zh-CN" altLang="en-US" dirty="0"/>
              <a:t>第三级</a:t>
            </a:r>
          </a:p>
          <a:p>
            <a:pPr lvl="3"/>
            <a:r>
              <a:rPr lang="zh-CN" altLang="en-US" dirty="0"/>
              <a:t>第四级</a:t>
            </a:r>
          </a:p>
          <a:p>
            <a:pPr lvl="4"/>
            <a:r>
              <a:rPr lang="zh-CN" altLang="en-US" dirty="0"/>
              <a:t>第五级</a:t>
            </a:r>
          </a:p>
        </p:txBody>
      </p:sp>
      <p:sp>
        <p:nvSpPr>
          <p:cNvPr id="67589" name="Rectangle 5"/>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3366"/>
                </a:solidFill>
                <a:latin typeface="Arial" charset="0"/>
              </a:defRPr>
            </a:lvl1pPr>
          </a:lstStyle>
          <a:p>
            <a:pPr>
              <a:defRPr/>
            </a:pPr>
            <a:endParaRPr lang="en-US" altLang="zh-CN"/>
          </a:p>
        </p:txBody>
      </p:sp>
      <p:sp>
        <p:nvSpPr>
          <p:cNvPr id="67590" name="Rectangle 6"/>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3366"/>
                </a:solidFill>
                <a:latin typeface="Arial" charset="0"/>
              </a:defRPr>
            </a:lvl1pPr>
          </a:lstStyle>
          <a:p>
            <a:pPr>
              <a:defRPr/>
            </a:pPr>
            <a:fld id="{8E53D05F-696A-4B22-83EF-8526F6D1BD05}" type="slidenum">
              <a:rPr lang="en-US" altLang="zh-CN" smtClean="0"/>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06" r:id="rId1"/>
    <p:sldLayoutId id="2147483705" r:id="rId2"/>
    <p:sldLayoutId id="2147483704" r:id="rId3"/>
    <p:sldLayoutId id="2147483703" r:id="rId4"/>
    <p:sldLayoutId id="2147483702" r:id="rId5"/>
    <p:sldLayoutId id="2147483701" r:id="rId6"/>
    <p:sldLayoutId id="2147483700" r:id="rId7"/>
    <p:sldLayoutId id="2147483699" r:id="rId8"/>
    <p:sldLayoutId id="2147483698" r:id="rId9"/>
    <p:sldLayoutId id="2147483697" r:id="rId10"/>
    <p:sldLayoutId id="2147483696" r:id="rId11"/>
  </p:sldLayoutIdLst>
  <p:transition spd="slow">
    <p:wipe/>
  </p:transition>
  <p:hf hdr="0" ftr="0" dt="0"/>
  <p:txStyles>
    <p:titleStyle>
      <a:lvl1pPr algn="l" rtl="0" eaLnBrk="0" fontAlgn="base" hangingPunct="0">
        <a:spcBef>
          <a:spcPct val="0"/>
        </a:spcBef>
        <a:spcAft>
          <a:spcPct val="0"/>
        </a:spcAft>
        <a:defRPr sz="4200">
          <a:solidFill>
            <a:srgbClr val="003366"/>
          </a:solidFill>
          <a:latin typeface="+mj-lt"/>
          <a:ea typeface="+mj-ea"/>
          <a:cs typeface="+mj-cs"/>
        </a:defRPr>
      </a:lvl1pPr>
      <a:lvl2pPr algn="l" rtl="0" eaLnBrk="0" fontAlgn="base" hangingPunct="0">
        <a:spcBef>
          <a:spcPct val="0"/>
        </a:spcBef>
        <a:spcAft>
          <a:spcPct val="0"/>
        </a:spcAft>
        <a:defRPr sz="4200">
          <a:solidFill>
            <a:schemeClr val="tx2"/>
          </a:solidFill>
          <a:latin typeface="Arial" charset="0"/>
          <a:ea typeface="宋体" pitchFamily="2" charset="-122"/>
        </a:defRPr>
      </a:lvl2pPr>
      <a:lvl3pPr algn="l" rtl="0" eaLnBrk="0" fontAlgn="base" hangingPunct="0">
        <a:spcBef>
          <a:spcPct val="0"/>
        </a:spcBef>
        <a:spcAft>
          <a:spcPct val="0"/>
        </a:spcAft>
        <a:defRPr sz="4200">
          <a:solidFill>
            <a:schemeClr val="tx2"/>
          </a:solidFill>
          <a:latin typeface="Arial" charset="0"/>
          <a:ea typeface="宋体" pitchFamily="2" charset="-122"/>
        </a:defRPr>
      </a:lvl3pPr>
      <a:lvl4pPr algn="l" rtl="0" eaLnBrk="0" fontAlgn="base" hangingPunct="0">
        <a:spcBef>
          <a:spcPct val="0"/>
        </a:spcBef>
        <a:spcAft>
          <a:spcPct val="0"/>
        </a:spcAft>
        <a:defRPr sz="4200">
          <a:solidFill>
            <a:schemeClr val="tx2"/>
          </a:solidFill>
          <a:latin typeface="Arial" charset="0"/>
          <a:ea typeface="宋体" pitchFamily="2" charset="-122"/>
        </a:defRPr>
      </a:lvl4pPr>
      <a:lvl5pPr algn="l" rtl="0" eaLnBrk="0" fontAlgn="base" hangingPunct="0">
        <a:spcBef>
          <a:spcPct val="0"/>
        </a:spcBef>
        <a:spcAft>
          <a:spcPct val="0"/>
        </a:spcAft>
        <a:defRPr sz="4200">
          <a:solidFill>
            <a:schemeClr val="tx2"/>
          </a:solidFill>
          <a:latin typeface="Arial" charset="0"/>
          <a:ea typeface="宋体" pitchFamily="2" charset="-122"/>
        </a:defRPr>
      </a:lvl5pPr>
      <a:lvl6pPr marL="457200" algn="l" rtl="0" fontAlgn="base">
        <a:spcBef>
          <a:spcPct val="0"/>
        </a:spcBef>
        <a:spcAft>
          <a:spcPct val="0"/>
        </a:spcAft>
        <a:defRPr sz="4200">
          <a:solidFill>
            <a:schemeClr val="tx2"/>
          </a:solidFill>
          <a:latin typeface="Arial" charset="0"/>
          <a:ea typeface="宋体" pitchFamily="2" charset="-122"/>
        </a:defRPr>
      </a:lvl6pPr>
      <a:lvl7pPr marL="914400" algn="l" rtl="0" fontAlgn="base">
        <a:spcBef>
          <a:spcPct val="0"/>
        </a:spcBef>
        <a:spcAft>
          <a:spcPct val="0"/>
        </a:spcAft>
        <a:defRPr sz="4200">
          <a:solidFill>
            <a:schemeClr val="tx2"/>
          </a:solidFill>
          <a:latin typeface="Arial" charset="0"/>
          <a:ea typeface="宋体" pitchFamily="2" charset="-122"/>
        </a:defRPr>
      </a:lvl7pPr>
      <a:lvl8pPr marL="1371600" algn="l" rtl="0" fontAlgn="base">
        <a:spcBef>
          <a:spcPct val="0"/>
        </a:spcBef>
        <a:spcAft>
          <a:spcPct val="0"/>
        </a:spcAft>
        <a:defRPr sz="4200">
          <a:solidFill>
            <a:schemeClr val="tx2"/>
          </a:solidFill>
          <a:latin typeface="Arial" charset="0"/>
          <a:ea typeface="宋体" pitchFamily="2" charset="-122"/>
        </a:defRPr>
      </a:lvl8pPr>
      <a:lvl9pPr marL="1828800" algn="l" rtl="0" fontAlgn="base">
        <a:spcBef>
          <a:spcPct val="0"/>
        </a:spcBef>
        <a:spcAft>
          <a:spcPct val="0"/>
        </a:spcAft>
        <a:defRPr sz="42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rgbClr val="003366"/>
          </a:solidFill>
          <a:latin typeface="+mn-lt"/>
          <a:ea typeface="+mn-ea"/>
          <a:cs typeface="+mn-cs"/>
        </a:defRPr>
      </a:lvl1pPr>
      <a:lvl2pPr marL="742950" indent="-285750" algn="l" rtl="0" eaLnBrk="0" fontAlgn="base" hangingPunct="0">
        <a:spcBef>
          <a:spcPct val="20000"/>
        </a:spcBef>
        <a:spcAft>
          <a:spcPct val="0"/>
        </a:spcAft>
        <a:buChar char="–"/>
        <a:defRPr sz="2800" b="1">
          <a:solidFill>
            <a:srgbClr val="003366"/>
          </a:solidFill>
          <a:latin typeface="+mn-lt"/>
          <a:ea typeface="+mn-ea"/>
        </a:defRPr>
      </a:lvl2pPr>
      <a:lvl3pPr marL="1143000" indent="-228600" algn="l" rtl="0" eaLnBrk="0" fontAlgn="base" hangingPunct="0">
        <a:spcBef>
          <a:spcPct val="20000"/>
        </a:spcBef>
        <a:spcAft>
          <a:spcPct val="0"/>
        </a:spcAft>
        <a:buChar char="•"/>
        <a:defRPr sz="2400">
          <a:solidFill>
            <a:srgbClr val="003366"/>
          </a:solidFill>
          <a:latin typeface="+mn-lt"/>
          <a:ea typeface="+mn-ea"/>
        </a:defRPr>
      </a:lvl3pPr>
      <a:lvl4pPr marL="1600200" indent="-228600" algn="l" rtl="0" eaLnBrk="0" fontAlgn="base" hangingPunct="0">
        <a:spcBef>
          <a:spcPct val="20000"/>
        </a:spcBef>
        <a:spcAft>
          <a:spcPct val="0"/>
        </a:spcAft>
        <a:buChar char="–"/>
        <a:defRPr sz="2000">
          <a:solidFill>
            <a:srgbClr val="003366"/>
          </a:solidFill>
          <a:latin typeface="+mn-lt"/>
          <a:ea typeface="+mn-ea"/>
        </a:defRPr>
      </a:lvl4pPr>
      <a:lvl5pPr marL="2057400" indent="-228600" algn="l" rtl="0" eaLnBrk="0" fontAlgn="base" hangingPunct="0">
        <a:spcBef>
          <a:spcPct val="20000"/>
        </a:spcBef>
        <a:spcAft>
          <a:spcPct val="0"/>
        </a:spcAft>
        <a:buChar char="»"/>
        <a:defRPr sz="2000">
          <a:solidFill>
            <a:srgbClr val="003366"/>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 xmlns:a16="http://schemas.microsoft.com/office/drawing/2014/main" id="{18152034-D874-4FE5-AB9D-17C0BF3C5A03}"/>
              </a:ext>
            </a:extLst>
          </p:cNvPr>
          <p:cNvSpPr>
            <a:spLocks noGrp="1" noChangeArrowheads="1"/>
          </p:cNvSpPr>
          <p:nvPr>
            <p:ph type="title"/>
          </p:nvPr>
        </p:nvSpPr>
        <p:spPr bwMode="auto">
          <a:xfrm>
            <a:off x="576264" y="342900"/>
            <a:ext cx="7881937" cy="514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Rectangle 3">
            <a:extLst>
              <a:ext uri="{FF2B5EF4-FFF2-40B4-BE49-F238E27FC236}">
                <a16:creationId xmlns="" xmlns:a16="http://schemas.microsoft.com/office/drawing/2014/main" id="{0DB3D5A9-4D18-4160-82CE-B83B7E2883BD}"/>
              </a:ext>
            </a:extLst>
          </p:cNvPr>
          <p:cNvSpPr>
            <a:spLocks noGrp="1" noChangeArrowheads="1"/>
          </p:cNvSpPr>
          <p:nvPr>
            <p:ph type="body" idx="1"/>
          </p:nvPr>
        </p:nvSpPr>
        <p:spPr bwMode="auto">
          <a:xfrm>
            <a:off x="685800" y="1485900"/>
            <a:ext cx="7772400" cy="30861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2" name="Line 4">
            <a:extLst>
              <a:ext uri="{FF2B5EF4-FFF2-40B4-BE49-F238E27FC236}">
                <a16:creationId xmlns="" xmlns:a16="http://schemas.microsoft.com/office/drawing/2014/main" id="{D3E428E2-FE16-468C-86C3-5086A8AEBE59}"/>
              </a:ext>
            </a:extLst>
          </p:cNvPr>
          <p:cNvSpPr>
            <a:spLocks noChangeShapeType="1"/>
          </p:cNvSpPr>
          <p:nvPr/>
        </p:nvSpPr>
        <p:spPr bwMode="auto">
          <a:xfrm>
            <a:off x="622301" y="933450"/>
            <a:ext cx="7942263" cy="0"/>
          </a:xfrm>
          <a:prstGeom prst="line">
            <a:avLst/>
          </a:prstGeom>
          <a:noFill/>
          <a:ln w="57150">
            <a:solidFill>
              <a:srgbClr val="0063B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67500" tIns="35100" rIns="67500" bIns="35100"/>
          <a:lstStyle/>
          <a:p>
            <a:endParaRPr lang="zh-CN" altLang="en-US"/>
          </a:p>
        </p:txBody>
      </p:sp>
      <p:sp>
        <p:nvSpPr>
          <p:cNvPr id="3150853" name="Rectangle 5">
            <a:extLst>
              <a:ext uri="{FF2B5EF4-FFF2-40B4-BE49-F238E27FC236}">
                <a16:creationId xmlns="" xmlns:a16="http://schemas.microsoft.com/office/drawing/2014/main" id="{727A39CE-BF7D-4C32-836B-32202C825591}"/>
              </a:ext>
            </a:extLst>
          </p:cNvPr>
          <p:cNvSpPr>
            <a:spLocks noGrp="1" noChangeArrowheads="1"/>
          </p:cNvSpPr>
          <p:nvPr>
            <p:ph type="sldNum" sz="quarter" idx="4"/>
          </p:nvPr>
        </p:nvSpPr>
        <p:spPr bwMode="auto">
          <a:xfrm>
            <a:off x="3705225" y="4972050"/>
            <a:ext cx="1371600" cy="113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eaLnBrk="0" hangingPunct="0">
              <a:defRPr kumimoji="1" sz="750">
                <a:solidFill>
                  <a:srgbClr val="000000"/>
                </a:solidFill>
                <a:latin typeface="Times New Roman" panose="02020603050405020304" pitchFamily="18" charset="0"/>
              </a:defRPr>
            </a:lvl1pPr>
          </a:lstStyle>
          <a:p>
            <a:r>
              <a:rPr lang="zh-CN" altLang="en-US"/>
              <a:t>第</a:t>
            </a:r>
            <a:fld id="{F2C0C777-A617-4662-AE79-6AAD1559C6AF}" type="slidenum">
              <a:rPr lang="zh-CN" altLang="en-US"/>
              <a:pPr/>
              <a:t>‹#›</a:t>
            </a:fld>
            <a:r>
              <a:rPr lang="zh-CN" altLang="en-US"/>
              <a:t>页</a:t>
            </a:r>
          </a:p>
        </p:txBody>
      </p:sp>
      <p:pic>
        <p:nvPicPr>
          <p:cNvPr id="2054" name="Picture 6" descr="英文">
            <a:extLst>
              <a:ext uri="{FF2B5EF4-FFF2-40B4-BE49-F238E27FC236}">
                <a16:creationId xmlns="" xmlns:a16="http://schemas.microsoft.com/office/drawing/2014/main" id="{39488025-6A98-4633-A0E8-37095629995E}"/>
              </a:ext>
            </a:extLst>
          </p:cNvPr>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8382000" y="4762500"/>
            <a:ext cx="685800" cy="323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085760938"/>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Lst>
  <p:transition spd="slow">
    <p:wipe/>
  </p:transition>
  <p:hf hdr="0" ftr="0" dt="0"/>
  <p:txStyles>
    <p:titleStyle>
      <a:lvl1pPr algn="l" rtl="0" eaLnBrk="0" fontAlgn="base" hangingPunct="0">
        <a:lnSpc>
          <a:spcPct val="93000"/>
        </a:lnSpc>
        <a:spcBef>
          <a:spcPct val="0"/>
        </a:spcBef>
        <a:spcAft>
          <a:spcPct val="0"/>
        </a:spcAft>
        <a:defRPr sz="1500" b="1">
          <a:solidFill>
            <a:schemeClr val="tx2"/>
          </a:solidFill>
          <a:latin typeface="+mj-lt"/>
          <a:ea typeface="+mj-ea"/>
          <a:cs typeface="+mj-cs"/>
        </a:defRPr>
      </a:lvl1pPr>
      <a:lvl2pPr algn="l" rtl="0" eaLnBrk="0" fontAlgn="base" hangingPunct="0">
        <a:lnSpc>
          <a:spcPct val="93000"/>
        </a:lnSpc>
        <a:spcBef>
          <a:spcPct val="0"/>
        </a:spcBef>
        <a:spcAft>
          <a:spcPct val="0"/>
        </a:spcAft>
        <a:defRPr sz="1500" b="1">
          <a:solidFill>
            <a:schemeClr val="tx2"/>
          </a:solidFill>
          <a:latin typeface="Arial" pitchFamily="34" charset="0"/>
          <a:ea typeface="宋体" pitchFamily="2" charset="-122"/>
        </a:defRPr>
      </a:lvl2pPr>
      <a:lvl3pPr algn="l" rtl="0" eaLnBrk="0" fontAlgn="base" hangingPunct="0">
        <a:lnSpc>
          <a:spcPct val="93000"/>
        </a:lnSpc>
        <a:spcBef>
          <a:spcPct val="0"/>
        </a:spcBef>
        <a:spcAft>
          <a:spcPct val="0"/>
        </a:spcAft>
        <a:defRPr sz="1500" b="1">
          <a:solidFill>
            <a:schemeClr val="tx2"/>
          </a:solidFill>
          <a:latin typeface="Arial" pitchFamily="34" charset="0"/>
          <a:ea typeface="宋体" pitchFamily="2" charset="-122"/>
        </a:defRPr>
      </a:lvl3pPr>
      <a:lvl4pPr algn="l" rtl="0" eaLnBrk="0" fontAlgn="base" hangingPunct="0">
        <a:lnSpc>
          <a:spcPct val="93000"/>
        </a:lnSpc>
        <a:spcBef>
          <a:spcPct val="0"/>
        </a:spcBef>
        <a:spcAft>
          <a:spcPct val="0"/>
        </a:spcAft>
        <a:defRPr sz="1500" b="1">
          <a:solidFill>
            <a:schemeClr val="tx2"/>
          </a:solidFill>
          <a:latin typeface="Arial" pitchFamily="34" charset="0"/>
          <a:ea typeface="宋体" pitchFamily="2" charset="-122"/>
        </a:defRPr>
      </a:lvl4pPr>
      <a:lvl5pPr algn="l" rtl="0" eaLnBrk="0" fontAlgn="base" hangingPunct="0">
        <a:lnSpc>
          <a:spcPct val="93000"/>
        </a:lnSpc>
        <a:spcBef>
          <a:spcPct val="0"/>
        </a:spcBef>
        <a:spcAft>
          <a:spcPct val="0"/>
        </a:spcAft>
        <a:defRPr sz="1500" b="1">
          <a:solidFill>
            <a:schemeClr val="tx2"/>
          </a:solidFill>
          <a:latin typeface="Arial" pitchFamily="34" charset="0"/>
          <a:ea typeface="宋体" pitchFamily="2" charset="-122"/>
        </a:defRPr>
      </a:lvl5pPr>
      <a:lvl6pPr marL="342900" algn="l" rtl="0" fontAlgn="base">
        <a:lnSpc>
          <a:spcPct val="93000"/>
        </a:lnSpc>
        <a:spcBef>
          <a:spcPct val="0"/>
        </a:spcBef>
        <a:spcAft>
          <a:spcPct val="0"/>
        </a:spcAft>
        <a:defRPr sz="1500" b="1">
          <a:solidFill>
            <a:schemeClr val="tx2"/>
          </a:solidFill>
          <a:latin typeface="Arial" pitchFamily="34" charset="0"/>
          <a:ea typeface="宋体" pitchFamily="2" charset="-122"/>
        </a:defRPr>
      </a:lvl6pPr>
      <a:lvl7pPr marL="685800" algn="l" rtl="0" fontAlgn="base">
        <a:lnSpc>
          <a:spcPct val="93000"/>
        </a:lnSpc>
        <a:spcBef>
          <a:spcPct val="0"/>
        </a:spcBef>
        <a:spcAft>
          <a:spcPct val="0"/>
        </a:spcAft>
        <a:defRPr sz="1500" b="1">
          <a:solidFill>
            <a:schemeClr val="tx2"/>
          </a:solidFill>
          <a:latin typeface="Arial" pitchFamily="34" charset="0"/>
          <a:ea typeface="宋体" pitchFamily="2" charset="-122"/>
        </a:defRPr>
      </a:lvl7pPr>
      <a:lvl8pPr marL="1028700" algn="l" rtl="0" fontAlgn="base">
        <a:lnSpc>
          <a:spcPct val="93000"/>
        </a:lnSpc>
        <a:spcBef>
          <a:spcPct val="0"/>
        </a:spcBef>
        <a:spcAft>
          <a:spcPct val="0"/>
        </a:spcAft>
        <a:defRPr sz="1500" b="1">
          <a:solidFill>
            <a:schemeClr val="tx2"/>
          </a:solidFill>
          <a:latin typeface="Arial" pitchFamily="34" charset="0"/>
          <a:ea typeface="宋体" pitchFamily="2" charset="-122"/>
        </a:defRPr>
      </a:lvl8pPr>
      <a:lvl9pPr marL="1371600" algn="l" rtl="0" fontAlgn="base">
        <a:lnSpc>
          <a:spcPct val="93000"/>
        </a:lnSpc>
        <a:spcBef>
          <a:spcPct val="0"/>
        </a:spcBef>
        <a:spcAft>
          <a:spcPct val="0"/>
        </a:spcAft>
        <a:defRPr sz="1500" b="1">
          <a:solidFill>
            <a:schemeClr val="tx2"/>
          </a:solidFill>
          <a:latin typeface="Arial" pitchFamily="34" charset="0"/>
          <a:ea typeface="宋体" pitchFamily="2" charset="-122"/>
        </a:defRPr>
      </a:lvl9pPr>
    </p:titleStyle>
    <p:bodyStyle>
      <a:lvl1pPr marL="257175" indent="-257175" algn="l" defTabSz="714375" rtl="0" eaLnBrk="0" fontAlgn="base" hangingPunct="0">
        <a:spcBef>
          <a:spcPct val="0"/>
        </a:spcBef>
        <a:spcAft>
          <a:spcPct val="0"/>
        </a:spcAft>
        <a:defRPr sz="1275" b="1">
          <a:solidFill>
            <a:schemeClr val="tx1"/>
          </a:solidFill>
          <a:latin typeface="+mn-lt"/>
          <a:ea typeface="+mn-ea"/>
          <a:cs typeface="+mn-cs"/>
        </a:defRPr>
      </a:lvl1pPr>
      <a:lvl2pPr marL="220266" indent="-219075" algn="l" defTabSz="714375" rtl="0" eaLnBrk="0" fontAlgn="base" hangingPunct="0">
        <a:spcBef>
          <a:spcPct val="0"/>
        </a:spcBef>
        <a:spcAft>
          <a:spcPct val="0"/>
        </a:spcAft>
        <a:buChar char="•"/>
        <a:defRPr sz="1275" b="1">
          <a:solidFill>
            <a:schemeClr val="tx1"/>
          </a:solidFill>
          <a:latin typeface="+mn-lt"/>
          <a:ea typeface="+mn-ea"/>
        </a:defRPr>
      </a:lvl2pPr>
      <a:lvl3pPr marL="433388" indent="-211931" algn="l" defTabSz="714375" rtl="0" eaLnBrk="0" fontAlgn="base" hangingPunct="0">
        <a:spcBef>
          <a:spcPct val="0"/>
        </a:spcBef>
        <a:spcAft>
          <a:spcPct val="0"/>
        </a:spcAft>
        <a:buChar char="–"/>
        <a:defRPr sz="1275" b="1">
          <a:solidFill>
            <a:schemeClr val="tx1"/>
          </a:solidFill>
          <a:latin typeface="+mn-lt"/>
          <a:ea typeface="+mn-ea"/>
        </a:defRPr>
      </a:lvl3pPr>
      <a:lvl4pPr marL="653654" indent="-213122" algn="l" defTabSz="714375" rtl="0" eaLnBrk="0" fontAlgn="base" hangingPunct="0">
        <a:spcBef>
          <a:spcPct val="0"/>
        </a:spcBef>
        <a:spcAft>
          <a:spcPct val="0"/>
        </a:spcAft>
        <a:buChar char="-"/>
        <a:defRPr sz="1275" b="1">
          <a:solidFill>
            <a:schemeClr val="tx1"/>
          </a:solidFill>
          <a:latin typeface="+mn-lt"/>
          <a:ea typeface="+mn-ea"/>
        </a:defRPr>
      </a:lvl4pPr>
      <a:lvl5pPr marL="1543050" indent="-171450" algn="l" defTabSz="714375" rtl="0" eaLnBrk="0" fontAlgn="base" hangingPunct="0">
        <a:spcBef>
          <a:spcPct val="20000"/>
        </a:spcBef>
        <a:spcAft>
          <a:spcPct val="0"/>
        </a:spcAft>
        <a:buChar char="»"/>
        <a:defRPr sz="1275" b="1">
          <a:solidFill>
            <a:schemeClr val="tx1"/>
          </a:solidFill>
          <a:latin typeface="+mn-lt"/>
          <a:ea typeface="+mn-ea"/>
        </a:defRPr>
      </a:lvl5pPr>
      <a:lvl6pPr marL="1885950" indent="-171450" algn="l" defTabSz="714375" rtl="0" fontAlgn="base">
        <a:spcBef>
          <a:spcPct val="20000"/>
        </a:spcBef>
        <a:spcAft>
          <a:spcPct val="0"/>
        </a:spcAft>
        <a:buChar char="»"/>
        <a:defRPr sz="1275" b="1">
          <a:solidFill>
            <a:schemeClr val="tx1"/>
          </a:solidFill>
          <a:latin typeface="+mn-lt"/>
          <a:ea typeface="+mn-ea"/>
        </a:defRPr>
      </a:lvl6pPr>
      <a:lvl7pPr marL="2228850" indent="-171450" algn="l" defTabSz="714375" rtl="0" fontAlgn="base">
        <a:spcBef>
          <a:spcPct val="20000"/>
        </a:spcBef>
        <a:spcAft>
          <a:spcPct val="0"/>
        </a:spcAft>
        <a:buChar char="»"/>
        <a:defRPr sz="1275" b="1">
          <a:solidFill>
            <a:schemeClr val="tx1"/>
          </a:solidFill>
          <a:latin typeface="+mn-lt"/>
          <a:ea typeface="+mn-ea"/>
        </a:defRPr>
      </a:lvl7pPr>
      <a:lvl8pPr marL="2571750" indent="-171450" algn="l" defTabSz="714375" rtl="0" fontAlgn="base">
        <a:spcBef>
          <a:spcPct val="20000"/>
        </a:spcBef>
        <a:spcAft>
          <a:spcPct val="0"/>
        </a:spcAft>
        <a:buChar char="»"/>
        <a:defRPr sz="1275" b="1">
          <a:solidFill>
            <a:schemeClr val="tx1"/>
          </a:solidFill>
          <a:latin typeface="+mn-lt"/>
          <a:ea typeface="+mn-ea"/>
        </a:defRPr>
      </a:lvl8pPr>
      <a:lvl9pPr marL="2914650" indent="-171450" algn="l" defTabSz="714375" rtl="0" fontAlgn="base">
        <a:spcBef>
          <a:spcPct val="20000"/>
        </a:spcBef>
        <a:spcAft>
          <a:spcPct val="0"/>
        </a:spcAft>
        <a:buChar char="»"/>
        <a:defRPr sz="1275" b="1">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ctrTitle"/>
          </p:nvPr>
        </p:nvSpPr>
        <p:spPr>
          <a:xfrm>
            <a:off x="758334" y="1851670"/>
            <a:ext cx="7558087" cy="1728192"/>
          </a:xfrm>
        </p:spPr>
        <p:txBody>
          <a:bodyPr/>
          <a:lstStyle/>
          <a:p>
            <a:pPr eaLnBrk="1" hangingPunct="1"/>
            <a:r>
              <a:rPr lang="zh-CN" altLang="en-US" b="1" dirty="0">
                <a:solidFill>
                  <a:srgbClr val="003366"/>
                </a:solidFill>
                <a:ea typeface="黑体" pitchFamily="49" charset="-122"/>
              </a:rPr>
              <a:t>十</a:t>
            </a:r>
            <a:r>
              <a:rPr lang="zh-CN" altLang="en-US" b="1" dirty="0" smtClean="0">
                <a:solidFill>
                  <a:srgbClr val="003366"/>
                </a:solidFill>
                <a:ea typeface="黑体" pitchFamily="49" charset="-122"/>
              </a:rPr>
              <a:t>大案</a:t>
            </a:r>
            <a:r>
              <a:rPr lang="zh-CN" altLang="en-US" dirty="0" smtClean="0"/>
              <a:t>件</a:t>
            </a:r>
            <a:r>
              <a:rPr lang="zh-CN" altLang="en-US" b="1" dirty="0" smtClean="0">
                <a:solidFill>
                  <a:srgbClr val="003366"/>
                </a:solidFill>
                <a:ea typeface="黑体" pitchFamily="49" charset="-122"/>
              </a:rPr>
              <a:t>之</a:t>
            </a:r>
            <a:r>
              <a:rPr lang="en-US" altLang="zh-CN" b="1" dirty="0">
                <a:solidFill>
                  <a:srgbClr val="003366"/>
                </a:solidFill>
                <a:ea typeface="黑体" pitchFamily="49" charset="-122"/>
              </a:rPr>
              <a:t>——</a:t>
            </a:r>
            <a:br>
              <a:rPr lang="en-US" altLang="zh-CN" b="1" dirty="0">
                <a:solidFill>
                  <a:srgbClr val="003366"/>
                </a:solidFill>
                <a:ea typeface="黑体" pitchFamily="49" charset="-122"/>
              </a:rPr>
            </a:br>
            <a:r>
              <a:rPr lang="zh-CN" altLang="en-US" sz="2800" dirty="0"/>
              <a:t>“烟酰胺类衍生物的甲磺酸盐</a:t>
            </a:r>
            <a:r>
              <a:rPr lang="en-US" altLang="zh-CN" sz="2800" dirty="0"/>
              <a:t>A</a:t>
            </a:r>
            <a:r>
              <a:rPr lang="zh-CN" altLang="en-US" sz="2800" dirty="0"/>
              <a:t>晶型及其制备方法和应用”发明专利权无效宣告请求案 </a:t>
            </a:r>
            <a:endParaRPr lang="zh-CN" altLang="en-US" sz="2800" b="1" dirty="0">
              <a:solidFill>
                <a:srgbClr val="003366"/>
              </a:solidFill>
              <a:ea typeface="黑体" pitchFamily="49" charset="-122"/>
            </a:endParaRPr>
          </a:p>
        </p:txBody>
      </p:sp>
      <p:sp>
        <p:nvSpPr>
          <p:cNvPr id="53249" name="灯片编号占位符 5"/>
          <p:cNvSpPr>
            <a:spLocks noGrp="1"/>
          </p:cNvSpPr>
          <p:nvPr>
            <p:ph type="sldNum" sz="quarter" idx="12"/>
          </p:nvPr>
        </p:nvSpPr>
        <p:spPr>
          <a:noFill/>
        </p:spPr>
        <p:txBody>
          <a:bodyPr/>
          <a:lstStyle/>
          <a:p>
            <a:fld id="{71C823FD-9E63-4881-9B15-CB524350CBA5}" type="slidenum">
              <a:rPr lang="en-US" altLang="zh-CN" smtClean="0">
                <a:latin typeface="Arial" pitchFamily="34" charset="0"/>
              </a:rPr>
              <a:pPr/>
              <a:t>1</a:t>
            </a:fld>
            <a:endParaRPr lang="en-US" altLang="zh-CN">
              <a:latin typeface="Arial" pitchFamily="34" charset="0"/>
            </a:endParaRPr>
          </a:p>
        </p:txBody>
      </p:sp>
      <p:sp>
        <p:nvSpPr>
          <p:cNvPr id="7" name="日期占位符 3"/>
          <p:cNvSpPr txBox="1">
            <a:spLocks/>
          </p:cNvSpPr>
          <p:nvPr/>
        </p:nvSpPr>
        <p:spPr>
          <a:xfrm>
            <a:off x="5643570" y="4286262"/>
            <a:ext cx="3006824" cy="432048"/>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b="1" i="0" u="none" strike="noStrike" kern="1200" cap="none" spc="0" normalizeH="0" baseline="0" noProof="0" dirty="0" smtClean="0">
                <a:ln>
                  <a:noFill/>
                </a:ln>
                <a:solidFill>
                  <a:srgbClr val="003366"/>
                </a:solidFill>
                <a:effectLst/>
                <a:uLnTx/>
                <a:uFillTx/>
                <a:latin typeface="Times New Roman" pitchFamily="18" charset="0"/>
                <a:ea typeface="宋体" pitchFamily="2" charset="-122"/>
                <a:cs typeface="Times New Roman" pitchFamily="18" charset="0"/>
              </a:rPr>
              <a:t>       2018</a:t>
            </a:r>
            <a:r>
              <a:rPr kumimoji="0" lang="zh-CN" altLang="en-US" b="1" i="0" u="none" strike="noStrike" kern="1200" cap="none" spc="0" normalizeH="0" baseline="0" noProof="0" dirty="0" smtClean="0">
                <a:ln>
                  <a:noFill/>
                </a:ln>
                <a:solidFill>
                  <a:srgbClr val="003366"/>
                </a:solidFill>
                <a:effectLst/>
                <a:uLnTx/>
                <a:uFillTx/>
                <a:latin typeface="Times New Roman" pitchFamily="18" charset="0"/>
                <a:ea typeface="宋体" pitchFamily="2" charset="-122"/>
                <a:cs typeface="Times New Roman" pitchFamily="18" charset="0"/>
              </a:rPr>
              <a:t>年</a:t>
            </a:r>
            <a:r>
              <a:rPr kumimoji="0" lang="en-US" altLang="zh-CN" b="1" i="0" u="none" strike="noStrike" kern="1200" cap="none" spc="0" normalizeH="0" baseline="0" noProof="0" dirty="0" smtClean="0">
                <a:ln>
                  <a:noFill/>
                </a:ln>
                <a:solidFill>
                  <a:srgbClr val="003366"/>
                </a:solidFill>
                <a:effectLst/>
                <a:uLnTx/>
                <a:uFillTx/>
                <a:latin typeface="Times New Roman" pitchFamily="18" charset="0"/>
                <a:ea typeface="宋体" pitchFamily="2" charset="-122"/>
                <a:cs typeface="Times New Roman" pitchFamily="18" charset="0"/>
              </a:rPr>
              <a:t>4</a:t>
            </a:r>
            <a:r>
              <a:rPr kumimoji="0" lang="zh-CN" altLang="en-US" b="1" i="0" u="none" strike="noStrike" kern="1200" cap="none" spc="0" normalizeH="0" baseline="0" noProof="0" dirty="0" smtClean="0">
                <a:ln>
                  <a:noFill/>
                </a:ln>
                <a:solidFill>
                  <a:srgbClr val="003366"/>
                </a:solidFill>
                <a:effectLst/>
                <a:uLnTx/>
                <a:uFillTx/>
                <a:latin typeface="Times New Roman" pitchFamily="18" charset="0"/>
                <a:ea typeface="宋体" pitchFamily="2" charset="-122"/>
                <a:cs typeface="Times New Roman" pitchFamily="18" charset="0"/>
              </a:rPr>
              <a:t>月</a:t>
            </a:r>
            <a:r>
              <a:rPr kumimoji="0" lang="en-US" altLang="zh-CN" b="1" i="0" u="none" strike="noStrike" kern="1200" cap="none" spc="0" normalizeH="0" baseline="0" noProof="0" dirty="0" smtClean="0">
                <a:ln>
                  <a:noFill/>
                </a:ln>
                <a:solidFill>
                  <a:srgbClr val="003366"/>
                </a:solidFill>
                <a:effectLst/>
                <a:uLnTx/>
                <a:uFillTx/>
                <a:latin typeface="Times New Roman" pitchFamily="18" charset="0"/>
                <a:ea typeface="宋体" pitchFamily="2" charset="-122"/>
                <a:cs typeface="Times New Roman" pitchFamily="18" charset="0"/>
              </a:rPr>
              <a:t>26</a:t>
            </a:r>
            <a:r>
              <a:rPr kumimoji="0" lang="zh-CN" altLang="en-US" b="1" i="0" u="none" strike="noStrike" kern="1200" cap="none" spc="0" normalizeH="0" baseline="0" noProof="0" dirty="0" smtClean="0">
                <a:ln>
                  <a:noFill/>
                </a:ln>
                <a:solidFill>
                  <a:srgbClr val="003366"/>
                </a:solidFill>
                <a:effectLst/>
                <a:uLnTx/>
                <a:uFillTx/>
                <a:latin typeface="Times New Roman" pitchFamily="18" charset="0"/>
                <a:ea typeface="宋体" pitchFamily="2" charset="-122"/>
                <a:cs typeface="Times New Roman" pitchFamily="18" charset="0"/>
              </a:rPr>
              <a:t>日</a:t>
            </a:r>
            <a:endParaRPr kumimoji="0" lang="zh-CN" altLang="en-US" b="1" i="0" u="none" strike="noStrike" kern="1200" cap="none" spc="0" normalizeH="0" baseline="0" noProof="0" dirty="0">
              <a:ln>
                <a:noFill/>
              </a:ln>
              <a:solidFill>
                <a:srgbClr val="003366"/>
              </a:solidFill>
              <a:effectLst/>
              <a:uLnTx/>
              <a:uFillTx/>
              <a:latin typeface="Times New Roman" pitchFamily="18" charset="0"/>
              <a:ea typeface="宋体" pitchFamily="2" charset="-122"/>
              <a:cs typeface="Times New Roman" pitchFamily="18" charset="0"/>
            </a:endParaRPr>
          </a:p>
        </p:txBody>
      </p:sp>
      <p:sp>
        <p:nvSpPr>
          <p:cNvPr id="5" name="TextBox 4"/>
          <p:cNvSpPr txBox="1"/>
          <p:nvPr/>
        </p:nvSpPr>
        <p:spPr>
          <a:xfrm>
            <a:off x="4786314" y="3571882"/>
            <a:ext cx="4143404" cy="646331"/>
          </a:xfrm>
          <a:prstGeom prst="rect">
            <a:avLst/>
          </a:prstGeom>
          <a:noFill/>
        </p:spPr>
        <p:txBody>
          <a:bodyPr wrap="square" rtlCol="0">
            <a:spAutoFit/>
          </a:bodyPr>
          <a:lstStyle/>
          <a:p>
            <a:r>
              <a:rPr lang="zh-CN" altLang="en-US" b="1" dirty="0" smtClean="0">
                <a:solidFill>
                  <a:srgbClr val="003366"/>
                </a:solidFill>
                <a:latin typeface="黑体" pitchFamily="49" charset="-122"/>
                <a:ea typeface="黑体" pitchFamily="49" charset="-122"/>
                <a:cs typeface="+mj-cs"/>
              </a:rPr>
              <a:t>专利复审委员会 </a:t>
            </a:r>
            <a:endParaRPr lang="en-US" altLang="zh-CN" b="1" dirty="0" smtClean="0">
              <a:solidFill>
                <a:srgbClr val="003366"/>
              </a:solidFill>
              <a:latin typeface="黑体" pitchFamily="49" charset="-122"/>
              <a:ea typeface="黑体" pitchFamily="49" charset="-122"/>
              <a:cs typeface="+mj-cs"/>
            </a:endParaRPr>
          </a:p>
          <a:p>
            <a:r>
              <a:rPr lang="zh-CN" altLang="en-US" b="1" dirty="0" smtClean="0">
                <a:solidFill>
                  <a:srgbClr val="003366"/>
                </a:solidFill>
                <a:latin typeface="黑体" pitchFamily="49" charset="-122"/>
                <a:ea typeface="黑体" pitchFamily="49" charset="-122"/>
                <a:cs typeface="+mj-cs"/>
              </a:rPr>
              <a:t>化学申诉一处   何炜 杜国顺</a:t>
            </a:r>
          </a:p>
        </p:txBody>
      </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100" name="Oval 412"/>
          <p:cNvSpPr>
            <a:spLocks noChangeArrowheads="1"/>
          </p:cNvSpPr>
          <p:nvPr/>
        </p:nvSpPr>
        <p:spPr bwMode="auto">
          <a:xfrm>
            <a:off x="1036638" y="3200400"/>
            <a:ext cx="3414712" cy="1639491"/>
          </a:xfrm>
          <a:prstGeom prst="ellipse">
            <a:avLst/>
          </a:prstGeom>
          <a:solidFill>
            <a:srgbClr val="080808">
              <a:alpha val="16078"/>
            </a:srgbClr>
          </a:solidFill>
          <a:ln w="9525">
            <a:noFill/>
            <a:round/>
            <a:headEnd/>
            <a:tailEnd/>
          </a:ln>
        </p:spPr>
        <p:txBody>
          <a:bodyPr wrap="none" anchor="ctr"/>
          <a:lstStyle/>
          <a:p>
            <a:endParaRPr lang="zh-CN" altLang="en-US"/>
          </a:p>
        </p:txBody>
      </p:sp>
      <p:sp>
        <p:nvSpPr>
          <p:cNvPr id="6" name="Oval 413"/>
          <p:cNvSpPr>
            <a:spLocks noChangeArrowheads="1"/>
          </p:cNvSpPr>
          <p:nvPr/>
        </p:nvSpPr>
        <p:spPr bwMode="auto">
          <a:xfrm>
            <a:off x="1036638" y="3250407"/>
            <a:ext cx="2593975" cy="1535906"/>
          </a:xfrm>
          <a:prstGeom prst="ellipse">
            <a:avLst/>
          </a:prstGeom>
          <a:gradFill rotWithShape="1">
            <a:gsLst>
              <a:gs pos="0">
                <a:schemeClr val="bg1"/>
              </a:gs>
              <a:gs pos="50000">
                <a:schemeClr val="bg1">
                  <a:gamma/>
                  <a:shade val="46275"/>
                  <a:invGamma/>
                </a:schemeClr>
              </a:gs>
              <a:gs pos="100000">
                <a:schemeClr val="bg1"/>
              </a:gs>
            </a:gsLst>
            <a:lin ang="0" scaled="1"/>
          </a:gradFill>
          <a:ln w="12700" cap="rnd" algn="ctr">
            <a:noFill/>
            <a:round/>
            <a:headEnd/>
            <a:tailEnd/>
          </a:ln>
          <a:effectLst/>
          <a:scene3d>
            <a:camera prst="legacyObliqueBottom"/>
            <a:lightRig rig="legacyFlat4" dir="b"/>
          </a:scene3d>
          <a:sp3d extrusionH="36500" prstMaterial="legacyPlastic">
            <a:bevelT w="13500" h="13500" prst="angle"/>
            <a:bevelB w="13500" h="13500" prst="angle"/>
            <a:extrusionClr>
              <a:schemeClr val="bg1"/>
            </a:extrusionClr>
          </a:sp3d>
        </p:spPr>
        <p:txBody>
          <a:bodyPr wrap="none" anchor="ctr">
            <a:flatTx/>
          </a:bodyPr>
          <a:lstStyle/>
          <a:p>
            <a:pPr>
              <a:defRPr/>
            </a:pPr>
            <a:endParaRPr lang="zh-CN" altLang="en-US"/>
          </a:p>
        </p:txBody>
      </p:sp>
      <p:sp>
        <p:nvSpPr>
          <p:cNvPr id="7" name="Oval 414"/>
          <p:cNvSpPr>
            <a:spLocks noChangeArrowheads="1"/>
          </p:cNvSpPr>
          <p:nvPr/>
        </p:nvSpPr>
        <p:spPr bwMode="auto">
          <a:xfrm>
            <a:off x="1735123" y="3465899"/>
            <a:ext cx="2252663" cy="1279922"/>
          </a:xfrm>
          <a:prstGeom prst="ellipse">
            <a:avLst/>
          </a:prstGeom>
          <a:gradFill rotWithShape="1">
            <a:gsLst>
              <a:gs pos="0">
                <a:schemeClr val="bg1"/>
              </a:gs>
              <a:gs pos="50000">
                <a:schemeClr val="bg1">
                  <a:gamma/>
                  <a:shade val="46275"/>
                  <a:invGamma/>
                </a:schemeClr>
              </a:gs>
              <a:gs pos="100000">
                <a:schemeClr val="bg1"/>
              </a:gs>
            </a:gsLst>
            <a:lin ang="0" scaled="1"/>
          </a:gradFill>
          <a:ln w="12700" cap="rnd" algn="ctr">
            <a:noFill/>
            <a:round/>
            <a:headEnd/>
            <a:tailEnd/>
          </a:ln>
          <a:effectLst/>
          <a:scene3d>
            <a:camera prst="legacyObliqueBottom"/>
            <a:lightRig rig="legacyFlat4" dir="b"/>
          </a:scene3d>
          <a:sp3d extrusionH="227000" prstMaterial="legacyPlastic">
            <a:bevelT w="13500" h="13500" prst="angle"/>
            <a:bevelB w="13500" h="13500" prst="angle"/>
            <a:extrusionClr>
              <a:schemeClr val="bg1"/>
            </a:extrusionClr>
          </a:sp3d>
        </p:spPr>
        <p:txBody>
          <a:bodyPr wrap="none" anchor="ctr">
            <a:flatTx/>
          </a:bodyPr>
          <a:lstStyle/>
          <a:p>
            <a:pPr>
              <a:defRPr/>
            </a:pPr>
            <a:endParaRPr lang="zh-CN" altLang="en-US"/>
          </a:p>
        </p:txBody>
      </p:sp>
      <p:sp>
        <p:nvSpPr>
          <p:cNvPr id="8" name="Oval 415"/>
          <p:cNvSpPr>
            <a:spLocks noChangeArrowheads="1"/>
          </p:cNvSpPr>
          <p:nvPr/>
        </p:nvSpPr>
        <p:spPr bwMode="auto">
          <a:xfrm>
            <a:off x="1904986" y="2961074"/>
            <a:ext cx="1912937" cy="1023938"/>
          </a:xfrm>
          <a:prstGeom prst="ellipse">
            <a:avLst/>
          </a:prstGeom>
          <a:gradFill rotWithShape="1">
            <a:gsLst>
              <a:gs pos="0">
                <a:schemeClr val="accent2"/>
              </a:gs>
              <a:gs pos="50000">
                <a:schemeClr val="accent2">
                  <a:gamma/>
                  <a:shade val="46275"/>
                  <a:invGamma/>
                </a:schemeClr>
              </a:gs>
              <a:gs pos="100000">
                <a:schemeClr val="accent2"/>
              </a:gs>
            </a:gsLst>
            <a:lin ang="0" scaled="1"/>
          </a:gradFill>
          <a:ln w="12700" cap="rnd" algn="ctr">
            <a:noFill/>
            <a:round/>
            <a:headEnd/>
            <a:tailEnd/>
          </a:ln>
          <a:effectLst/>
          <a:scene3d>
            <a:camera prst="legacyObliqueBottom"/>
            <a:lightRig rig="legacyFlat4" dir="b"/>
          </a:scene3d>
          <a:sp3d extrusionH="1801800" prstMaterial="legacyPlastic">
            <a:bevelT w="13500" h="13500" prst="angle"/>
            <a:bevelB w="13500" h="13500" prst="angle"/>
            <a:extrusionClr>
              <a:schemeClr val="accent2"/>
            </a:extrusionClr>
          </a:sp3d>
        </p:spPr>
        <p:txBody>
          <a:bodyPr wrap="none" anchor="ctr">
            <a:flatTx/>
          </a:bodyPr>
          <a:lstStyle/>
          <a:p>
            <a:pPr>
              <a:defRPr/>
            </a:pPr>
            <a:endParaRPr lang="zh-CN" altLang="en-US"/>
          </a:p>
        </p:txBody>
      </p:sp>
      <p:sp>
        <p:nvSpPr>
          <p:cNvPr id="644104" name="Rectangle 416"/>
          <p:cNvSpPr>
            <a:spLocks noChangeArrowheads="1"/>
          </p:cNvSpPr>
          <p:nvPr/>
        </p:nvSpPr>
        <p:spPr bwMode="auto">
          <a:xfrm>
            <a:off x="3805223" y="3601630"/>
            <a:ext cx="2232025" cy="627460"/>
          </a:xfrm>
          <a:prstGeom prst="rect">
            <a:avLst/>
          </a:prstGeom>
          <a:gradFill rotWithShape="1">
            <a:gsLst>
              <a:gs pos="0">
                <a:schemeClr val="accent2"/>
              </a:gs>
              <a:gs pos="100000">
                <a:schemeClr val="bg1">
                  <a:alpha val="0"/>
                </a:schemeClr>
              </a:gs>
            </a:gsLst>
            <a:lin ang="0" scaled="1"/>
          </a:gradFill>
          <a:ln w="12700" cap="rnd" algn="ctr">
            <a:noFill/>
            <a:miter lim="800000"/>
            <a:headEnd/>
            <a:tailEnd/>
          </a:ln>
        </p:spPr>
        <p:txBody>
          <a:bodyPr wrap="none" anchor="ctr"/>
          <a:lstStyle/>
          <a:p>
            <a:endParaRPr lang="zh-CN" altLang="en-US"/>
          </a:p>
        </p:txBody>
      </p:sp>
      <p:sp>
        <p:nvSpPr>
          <p:cNvPr id="644105" name="Rectangle 417"/>
          <p:cNvSpPr>
            <a:spLocks noChangeArrowheads="1"/>
          </p:cNvSpPr>
          <p:nvPr/>
        </p:nvSpPr>
        <p:spPr bwMode="auto">
          <a:xfrm>
            <a:off x="3228961" y="2630080"/>
            <a:ext cx="2644775" cy="969169"/>
          </a:xfrm>
          <a:prstGeom prst="rect">
            <a:avLst/>
          </a:prstGeom>
          <a:gradFill rotWithShape="1">
            <a:gsLst>
              <a:gs pos="0">
                <a:schemeClr val="folHlink"/>
              </a:gs>
              <a:gs pos="100000">
                <a:schemeClr val="bg1">
                  <a:alpha val="0"/>
                </a:schemeClr>
              </a:gs>
            </a:gsLst>
            <a:lin ang="0" scaled="1"/>
          </a:gradFill>
          <a:ln w="12700" cap="rnd" algn="ctr">
            <a:noFill/>
            <a:miter lim="800000"/>
            <a:headEnd/>
            <a:tailEnd/>
          </a:ln>
        </p:spPr>
        <p:txBody>
          <a:bodyPr wrap="none" anchor="ctr"/>
          <a:lstStyle/>
          <a:p>
            <a:endParaRPr lang="zh-CN" altLang="en-US"/>
          </a:p>
        </p:txBody>
      </p:sp>
      <p:sp>
        <p:nvSpPr>
          <p:cNvPr id="11" name="Oval 418"/>
          <p:cNvSpPr>
            <a:spLocks noChangeArrowheads="1"/>
          </p:cNvSpPr>
          <p:nvPr/>
        </p:nvSpPr>
        <p:spPr bwMode="auto">
          <a:xfrm>
            <a:off x="2076435" y="2464584"/>
            <a:ext cx="1571625" cy="767953"/>
          </a:xfrm>
          <a:prstGeom prst="ellipse">
            <a:avLst/>
          </a:prstGeom>
          <a:gradFill rotWithShape="1">
            <a:gsLst>
              <a:gs pos="0">
                <a:schemeClr val="folHlink"/>
              </a:gs>
              <a:gs pos="50000">
                <a:schemeClr val="folHlink">
                  <a:gamma/>
                  <a:shade val="46275"/>
                  <a:invGamma/>
                </a:schemeClr>
              </a:gs>
              <a:gs pos="100000">
                <a:schemeClr val="folHlink"/>
              </a:gs>
            </a:gsLst>
            <a:lin ang="0" scaled="1"/>
          </a:gradFill>
          <a:ln w="12700" cap="rnd" algn="ctr">
            <a:noFill/>
            <a:round/>
            <a:headEnd/>
            <a:tailEnd/>
          </a:ln>
          <a:effectLst/>
          <a:scene3d>
            <a:camera prst="legacyObliqueBottom"/>
            <a:lightRig rig="legacyFlat4" dir="b"/>
          </a:scene3d>
          <a:sp3d extrusionH="1801800" prstMaterial="legacyPlastic">
            <a:bevelT w="13500" h="13500" prst="angle"/>
            <a:bevelB w="13500" h="13500" prst="angle"/>
            <a:extrusionClr>
              <a:schemeClr val="folHlink"/>
            </a:extrusionClr>
          </a:sp3d>
        </p:spPr>
        <p:txBody>
          <a:bodyPr wrap="none" anchor="ctr">
            <a:flatTx/>
          </a:bodyPr>
          <a:lstStyle/>
          <a:p>
            <a:pPr>
              <a:defRPr/>
            </a:pPr>
            <a:endParaRPr lang="zh-CN" altLang="en-US"/>
          </a:p>
        </p:txBody>
      </p:sp>
      <p:sp>
        <p:nvSpPr>
          <p:cNvPr id="12" name="Oval 419"/>
          <p:cNvSpPr>
            <a:spLocks noChangeArrowheads="1"/>
          </p:cNvSpPr>
          <p:nvPr/>
        </p:nvSpPr>
        <p:spPr bwMode="auto">
          <a:xfrm>
            <a:off x="2179622" y="2447915"/>
            <a:ext cx="1365250" cy="614363"/>
          </a:xfrm>
          <a:prstGeom prst="ellipse">
            <a:avLst/>
          </a:prstGeom>
          <a:gradFill rotWithShape="1">
            <a:gsLst>
              <a:gs pos="0">
                <a:schemeClr val="bg1"/>
              </a:gs>
              <a:gs pos="50000">
                <a:schemeClr val="bg1">
                  <a:gamma/>
                  <a:shade val="46275"/>
                  <a:invGamma/>
                </a:schemeClr>
              </a:gs>
              <a:gs pos="100000">
                <a:schemeClr val="bg1"/>
              </a:gs>
            </a:gsLst>
            <a:lin ang="0" scaled="1"/>
          </a:gradFill>
          <a:ln w="12700" cap="rnd" algn="ctr">
            <a:noFill/>
            <a:round/>
            <a:headEnd/>
            <a:tailEnd/>
          </a:ln>
          <a:effectLst/>
          <a:scene3d>
            <a:camera prst="legacyObliqueBottom"/>
            <a:lightRig rig="legacyFlat4" dir="b"/>
          </a:scene3d>
          <a:sp3d extrusionH="227000" prstMaterial="legacyPlastic">
            <a:bevelT w="13500" h="13500" prst="angle"/>
            <a:bevelB w="13500" h="13500" prst="angle"/>
            <a:extrusionClr>
              <a:schemeClr val="bg1"/>
            </a:extrusionClr>
          </a:sp3d>
        </p:spPr>
        <p:txBody>
          <a:bodyPr wrap="none" anchor="ctr">
            <a:flatTx/>
          </a:bodyPr>
          <a:lstStyle/>
          <a:p>
            <a:pPr>
              <a:defRPr/>
            </a:pPr>
            <a:endParaRPr lang="zh-CN" altLang="en-US"/>
          </a:p>
        </p:txBody>
      </p:sp>
      <p:sp>
        <p:nvSpPr>
          <p:cNvPr id="644108" name="Freeform 420"/>
          <p:cNvSpPr>
            <a:spLocks/>
          </p:cNvSpPr>
          <p:nvPr/>
        </p:nvSpPr>
        <p:spPr bwMode="auto">
          <a:xfrm>
            <a:off x="1447785" y="3494474"/>
            <a:ext cx="1016000" cy="756047"/>
          </a:xfrm>
          <a:custGeom>
            <a:avLst/>
            <a:gdLst>
              <a:gd name="T0" fmla="*/ 2147483647 w 640"/>
              <a:gd name="T1" fmla="*/ 2147483647 h 874"/>
              <a:gd name="T2" fmla="*/ 0 w 640"/>
              <a:gd name="T3" fmla="*/ 2147483647 h 874"/>
              <a:gd name="T4" fmla="*/ 0 w 640"/>
              <a:gd name="T5" fmla="*/ 0 h 874"/>
              <a:gd name="T6" fmla="*/ 2147483647 w 640"/>
              <a:gd name="T7" fmla="*/ 0 h 874"/>
              <a:gd name="T8" fmla="*/ 0 60000 65536"/>
              <a:gd name="T9" fmla="*/ 0 60000 65536"/>
              <a:gd name="T10" fmla="*/ 0 60000 65536"/>
              <a:gd name="T11" fmla="*/ 0 60000 65536"/>
              <a:gd name="T12" fmla="*/ 0 w 640"/>
              <a:gd name="T13" fmla="*/ 0 h 874"/>
              <a:gd name="T14" fmla="*/ 640 w 640"/>
              <a:gd name="T15" fmla="*/ 874 h 874"/>
            </a:gdLst>
            <a:ahLst/>
            <a:cxnLst>
              <a:cxn ang="T8">
                <a:pos x="T0" y="T1"/>
              </a:cxn>
              <a:cxn ang="T9">
                <a:pos x="T2" y="T3"/>
              </a:cxn>
              <a:cxn ang="T10">
                <a:pos x="T4" y="T5"/>
              </a:cxn>
              <a:cxn ang="T11">
                <a:pos x="T6" y="T7"/>
              </a:cxn>
            </a:cxnLst>
            <a:rect l="T12" t="T13" r="T14" b="T15"/>
            <a:pathLst>
              <a:path w="640" h="874">
                <a:moveTo>
                  <a:pt x="639" y="873"/>
                </a:moveTo>
                <a:lnTo>
                  <a:pt x="0" y="873"/>
                </a:lnTo>
                <a:lnTo>
                  <a:pt x="0" y="0"/>
                </a:lnTo>
                <a:lnTo>
                  <a:pt x="639" y="0"/>
                </a:lnTo>
              </a:path>
            </a:pathLst>
          </a:custGeom>
          <a:noFill/>
          <a:ln w="12700" cap="rnd">
            <a:solidFill>
              <a:schemeClr val="bg1"/>
            </a:solidFill>
            <a:round/>
            <a:headEnd type="oval" w="med" len="med"/>
            <a:tailEnd type="triangle" w="med" len="med"/>
          </a:ln>
        </p:spPr>
        <p:txBody>
          <a:bodyPr/>
          <a:lstStyle/>
          <a:p>
            <a:endParaRPr lang="zh-CN" altLang="en-US"/>
          </a:p>
        </p:txBody>
      </p:sp>
      <p:sp>
        <p:nvSpPr>
          <p:cNvPr id="644110" name="AutoShape 422"/>
          <p:cNvSpPr>
            <a:spLocks noChangeArrowheads="1"/>
          </p:cNvSpPr>
          <p:nvPr/>
        </p:nvSpPr>
        <p:spPr bwMode="auto">
          <a:xfrm>
            <a:off x="942960" y="3601630"/>
            <a:ext cx="1079500" cy="539354"/>
          </a:xfrm>
          <a:prstGeom prst="roundRect">
            <a:avLst>
              <a:gd name="adj" fmla="val 50000"/>
            </a:avLst>
          </a:prstGeom>
          <a:solidFill>
            <a:schemeClr val="bg1"/>
          </a:solidFill>
          <a:ln w="12700" cap="rnd" algn="ctr">
            <a:solidFill>
              <a:schemeClr val="bg2"/>
            </a:solidFill>
            <a:round/>
            <a:headEnd/>
            <a:tailEnd/>
          </a:ln>
        </p:spPr>
        <p:txBody>
          <a:bodyPr wrap="none" anchor="ctr"/>
          <a:lstStyle/>
          <a:p>
            <a:pPr algn="ctr"/>
            <a:endParaRPr lang="zh-CN" altLang="zh-CN" sz="1900" b="1">
              <a:solidFill>
                <a:schemeClr val="bg2"/>
              </a:solidFill>
              <a:ea typeface="HY헤드라인M"/>
              <a:cs typeface="HY헤드라인M"/>
            </a:endParaRPr>
          </a:p>
        </p:txBody>
      </p:sp>
      <p:sp>
        <p:nvSpPr>
          <p:cNvPr id="644111" name="AutoShape 423"/>
          <p:cNvSpPr>
            <a:spLocks noChangeArrowheads="1"/>
          </p:cNvSpPr>
          <p:nvPr/>
        </p:nvSpPr>
        <p:spPr bwMode="auto">
          <a:xfrm>
            <a:off x="997156" y="3638290"/>
            <a:ext cx="990161" cy="500563"/>
          </a:xfrm>
          <a:prstGeom prst="roundRect">
            <a:avLst>
              <a:gd name="adj" fmla="val 16667"/>
            </a:avLst>
          </a:prstGeom>
          <a:noFill/>
          <a:ln w="9525">
            <a:noFill/>
            <a:round/>
            <a:headEnd/>
            <a:tailEnd/>
          </a:ln>
        </p:spPr>
        <p:txBody>
          <a:bodyPr wrap="none" anchor="ctr">
            <a:spAutoFit/>
          </a:bodyPr>
          <a:lstStyle/>
          <a:p>
            <a:pPr algn="ctr">
              <a:lnSpc>
                <a:spcPct val="90000"/>
              </a:lnSpc>
            </a:pPr>
            <a:r>
              <a:rPr lang="zh-CN" altLang="en-US" sz="1300" b="1" dirty="0" smtClean="0">
                <a:solidFill>
                  <a:srgbClr val="EA0000"/>
                </a:solidFill>
              </a:rPr>
              <a:t>本专利</a:t>
            </a:r>
            <a:endParaRPr lang="en-US" altLang="zh-CN" sz="1300" b="1" dirty="0" smtClean="0">
              <a:solidFill>
                <a:srgbClr val="EA0000"/>
              </a:solidFill>
            </a:endParaRPr>
          </a:p>
          <a:p>
            <a:pPr algn="ctr">
              <a:lnSpc>
                <a:spcPct val="90000"/>
              </a:lnSpc>
            </a:pPr>
            <a:r>
              <a:rPr lang="zh-CN" altLang="en-US" sz="1300" b="1" dirty="0" smtClean="0">
                <a:solidFill>
                  <a:srgbClr val="EA0000"/>
                </a:solidFill>
              </a:rPr>
              <a:t>权利要求</a:t>
            </a:r>
            <a:r>
              <a:rPr lang="en-US" altLang="zh-CN" sz="1300" b="1" dirty="0" smtClean="0">
                <a:solidFill>
                  <a:srgbClr val="EA0000"/>
                </a:solidFill>
              </a:rPr>
              <a:t>4</a:t>
            </a:r>
            <a:endParaRPr lang="en-US" altLang="ko-KR" sz="1300" b="1" dirty="0">
              <a:solidFill>
                <a:srgbClr val="EA0000"/>
              </a:solidFill>
            </a:endParaRPr>
          </a:p>
        </p:txBody>
      </p:sp>
      <p:sp>
        <p:nvSpPr>
          <p:cNvPr id="644112" name="Rectangle 424"/>
          <p:cNvSpPr>
            <a:spLocks noChangeArrowheads="1"/>
          </p:cNvSpPr>
          <p:nvPr/>
        </p:nvSpPr>
        <p:spPr bwMode="auto">
          <a:xfrm>
            <a:off x="3228961" y="1982380"/>
            <a:ext cx="2232025" cy="809625"/>
          </a:xfrm>
          <a:prstGeom prst="rect">
            <a:avLst/>
          </a:prstGeom>
          <a:gradFill rotWithShape="1">
            <a:gsLst>
              <a:gs pos="0">
                <a:srgbClr val="DDDDDD"/>
              </a:gs>
              <a:gs pos="100000">
                <a:schemeClr val="bg1">
                  <a:alpha val="0"/>
                </a:schemeClr>
              </a:gs>
            </a:gsLst>
            <a:lin ang="0" scaled="1"/>
          </a:gradFill>
          <a:ln w="12700" cap="rnd" algn="ctr">
            <a:noFill/>
            <a:miter lim="800000"/>
            <a:headEnd/>
            <a:tailEnd/>
          </a:ln>
        </p:spPr>
        <p:txBody>
          <a:bodyPr wrap="none" anchor="ctr"/>
          <a:lstStyle/>
          <a:p>
            <a:endParaRPr lang="zh-CN" altLang="en-US"/>
          </a:p>
        </p:txBody>
      </p:sp>
      <p:sp>
        <p:nvSpPr>
          <p:cNvPr id="644113" name="Line 425"/>
          <p:cNvSpPr>
            <a:spLocks noChangeShapeType="1"/>
          </p:cNvSpPr>
          <p:nvPr/>
        </p:nvSpPr>
        <p:spPr bwMode="auto">
          <a:xfrm>
            <a:off x="4227497" y="1920467"/>
            <a:ext cx="0" cy="161925"/>
          </a:xfrm>
          <a:prstGeom prst="line">
            <a:avLst/>
          </a:prstGeom>
          <a:noFill/>
          <a:ln w="38100">
            <a:solidFill>
              <a:schemeClr val="bg1"/>
            </a:solidFill>
            <a:round/>
            <a:headEnd type="none" w="sm" len="sm"/>
            <a:tailEnd type="triangle" w="med" len="med"/>
          </a:ln>
          <a:effectLst>
            <a:outerShdw dist="17961" dir="2700000" algn="ctr" rotWithShape="0">
              <a:schemeClr val="tx1"/>
            </a:outerShdw>
          </a:effectLst>
        </p:spPr>
        <p:txBody>
          <a:bodyPr/>
          <a:lstStyle/>
          <a:p>
            <a:endParaRPr lang="zh-CN" altLang="en-US"/>
          </a:p>
        </p:txBody>
      </p:sp>
      <p:sp>
        <p:nvSpPr>
          <p:cNvPr id="19" name="Oval 426"/>
          <p:cNvSpPr>
            <a:spLocks noChangeArrowheads="1"/>
          </p:cNvSpPr>
          <p:nvPr/>
        </p:nvSpPr>
        <p:spPr bwMode="auto">
          <a:xfrm>
            <a:off x="2281222" y="1884749"/>
            <a:ext cx="1162050" cy="460772"/>
          </a:xfrm>
          <a:prstGeom prst="ellipse">
            <a:avLst/>
          </a:prstGeom>
          <a:gradFill rotWithShape="1">
            <a:gsLst>
              <a:gs pos="0">
                <a:schemeClr val="bg1"/>
              </a:gs>
              <a:gs pos="50000">
                <a:schemeClr val="bg1">
                  <a:gamma/>
                  <a:shade val="46275"/>
                  <a:invGamma/>
                </a:schemeClr>
              </a:gs>
              <a:gs pos="100000">
                <a:schemeClr val="bg1"/>
              </a:gs>
            </a:gsLst>
            <a:lin ang="0" scaled="1"/>
          </a:gradFill>
          <a:ln w="12700" cap="rnd" algn="ctr">
            <a:noFill/>
            <a:round/>
            <a:headEnd/>
            <a:tailEnd/>
          </a:ln>
          <a:effectLst/>
          <a:scene3d>
            <a:camera prst="legacyObliqueBottom"/>
            <a:lightRig rig="legacyFlat4" dir="b"/>
          </a:scene3d>
          <a:sp3d extrusionH="1801800" prstMaterial="legacyPlastic">
            <a:bevelT w="13500" h="13500" prst="angle"/>
            <a:bevelB w="13500" h="13500" prst="angle"/>
            <a:extrusionClr>
              <a:schemeClr val="bg1"/>
            </a:extrusionClr>
          </a:sp3d>
        </p:spPr>
        <p:txBody>
          <a:bodyPr wrap="none" anchor="ctr">
            <a:flatTx/>
          </a:bodyPr>
          <a:lstStyle/>
          <a:p>
            <a:pPr>
              <a:defRPr/>
            </a:pPr>
            <a:endParaRPr lang="zh-CN" altLang="en-US"/>
          </a:p>
        </p:txBody>
      </p:sp>
      <p:sp>
        <p:nvSpPr>
          <p:cNvPr id="644115" name="Oval 427"/>
          <p:cNvSpPr>
            <a:spLocks noChangeArrowheads="1"/>
          </p:cNvSpPr>
          <p:nvPr/>
        </p:nvSpPr>
        <p:spPr bwMode="auto">
          <a:xfrm>
            <a:off x="2333610" y="1731159"/>
            <a:ext cx="1057275" cy="383381"/>
          </a:xfrm>
          <a:prstGeom prst="ellipse">
            <a:avLst/>
          </a:prstGeom>
          <a:gradFill rotWithShape="1">
            <a:gsLst>
              <a:gs pos="0">
                <a:srgbClr val="EA0000"/>
              </a:gs>
              <a:gs pos="50000">
                <a:srgbClr val="6C0000"/>
              </a:gs>
              <a:gs pos="100000">
                <a:srgbClr val="EA0000"/>
              </a:gs>
            </a:gsLst>
            <a:lin ang="0" scaled="1"/>
          </a:gradFill>
          <a:ln w="9525">
            <a:round/>
            <a:headEnd/>
            <a:tailEnd/>
          </a:ln>
          <a:scene3d>
            <a:camera prst="legacyObliqueBottom"/>
            <a:lightRig rig="legacyFlat4" dir="b"/>
          </a:scene3d>
          <a:sp3d extrusionH="430200" prstMaterial="legacyPlastic">
            <a:bevelT w="13500" h="13500" prst="angle"/>
            <a:bevelB w="13500" h="13500" prst="angle"/>
            <a:extrusionClr>
              <a:srgbClr val="EA0000"/>
            </a:extrusionClr>
          </a:sp3d>
        </p:spPr>
        <p:txBody>
          <a:bodyPr wrap="none" anchor="ctr">
            <a:flatTx/>
          </a:bodyPr>
          <a:lstStyle/>
          <a:p>
            <a:endParaRPr lang="zh-CN" altLang="en-US"/>
          </a:p>
        </p:txBody>
      </p:sp>
      <p:sp>
        <p:nvSpPr>
          <p:cNvPr id="644116" name="Rectangle 431"/>
          <p:cNvSpPr>
            <a:spLocks noChangeArrowheads="1"/>
          </p:cNvSpPr>
          <p:nvPr/>
        </p:nvSpPr>
        <p:spPr bwMode="auto">
          <a:xfrm>
            <a:off x="2797161" y="1064409"/>
            <a:ext cx="2232025" cy="896540"/>
          </a:xfrm>
          <a:prstGeom prst="rect">
            <a:avLst/>
          </a:prstGeom>
          <a:gradFill rotWithShape="1">
            <a:gsLst>
              <a:gs pos="0">
                <a:srgbClr val="660066"/>
              </a:gs>
              <a:gs pos="100000">
                <a:schemeClr val="bg1">
                  <a:alpha val="0"/>
                </a:schemeClr>
              </a:gs>
            </a:gsLst>
            <a:lin ang="0" scaled="1"/>
          </a:gradFill>
          <a:ln w="12700" cap="rnd" algn="ctr">
            <a:noFill/>
            <a:miter lim="800000"/>
            <a:headEnd/>
            <a:tailEnd/>
          </a:ln>
        </p:spPr>
        <p:txBody>
          <a:bodyPr wrap="none" anchor="ctr"/>
          <a:lstStyle/>
          <a:p>
            <a:endParaRPr lang="zh-CN" altLang="en-US"/>
          </a:p>
        </p:txBody>
      </p:sp>
      <p:sp>
        <p:nvSpPr>
          <p:cNvPr id="644117" name="Oval 432"/>
          <p:cNvSpPr>
            <a:spLocks noChangeArrowheads="1"/>
          </p:cNvSpPr>
          <p:nvPr/>
        </p:nvSpPr>
        <p:spPr bwMode="auto">
          <a:xfrm>
            <a:off x="2384410" y="1064409"/>
            <a:ext cx="955675" cy="307181"/>
          </a:xfrm>
          <a:prstGeom prst="ellipse">
            <a:avLst/>
          </a:prstGeom>
          <a:gradFill rotWithShape="1">
            <a:gsLst>
              <a:gs pos="0">
                <a:srgbClr val="660066"/>
              </a:gs>
              <a:gs pos="50000">
                <a:srgbClr val="2F002F"/>
              </a:gs>
              <a:gs pos="100000">
                <a:srgbClr val="660066"/>
              </a:gs>
            </a:gsLst>
            <a:lin ang="0" scaled="1"/>
          </a:gradFill>
          <a:ln w="9525">
            <a:round/>
            <a:headEnd/>
            <a:tailEnd/>
          </a:ln>
          <a:scene3d>
            <a:camera prst="legacyObliqueBottom"/>
            <a:lightRig rig="legacyFlat4" dir="b"/>
          </a:scene3d>
          <a:sp3d extrusionH="1878000" prstMaterial="legacyPlastic">
            <a:bevelT w="13500" h="13500" prst="angle"/>
            <a:bevelB w="13500" h="13500" prst="angle"/>
            <a:extrusionClr>
              <a:srgbClr val="660066"/>
            </a:extrusionClr>
          </a:sp3d>
        </p:spPr>
        <p:txBody>
          <a:bodyPr wrap="none" anchor="ctr">
            <a:flatTx/>
          </a:bodyPr>
          <a:lstStyle/>
          <a:p>
            <a:endParaRPr lang="zh-CN" altLang="en-US"/>
          </a:p>
        </p:txBody>
      </p:sp>
      <p:sp>
        <p:nvSpPr>
          <p:cNvPr id="23" name="Oval 433"/>
          <p:cNvSpPr>
            <a:spLocks noChangeArrowheads="1"/>
          </p:cNvSpPr>
          <p:nvPr/>
        </p:nvSpPr>
        <p:spPr bwMode="auto">
          <a:xfrm>
            <a:off x="2428860" y="1071552"/>
            <a:ext cx="863600" cy="270272"/>
          </a:xfrm>
          <a:prstGeom prst="ellipse">
            <a:avLst/>
          </a:prstGeom>
          <a:gradFill rotWithShape="1">
            <a:gsLst>
              <a:gs pos="0">
                <a:schemeClr val="bg1">
                  <a:gamma/>
                  <a:shade val="46275"/>
                  <a:invGamma/>
                </a:schemeClr>
              </a:gs>
              <a:gs pos="50000">
                <a:schemeClr val="bg1"/>
              </a:gs>
              <a:gs pos="100000">
                <a:schemeClr val="bg1">
                  <a:gamma/>
                  <a:shade val="46275"/>
                  <a:invGamma/>
                </a:schemeClr>
              </a:gs>
            </a:gsLst>
            <a:lin ang="2700000" scaled="1"/>
          </a:gradFill>
          <a:ln w="12700" cap="rnd" algn="ctr">
            <a:noFill/>
            <a:round/>
            <a:headEnd/>
            <a:tailEnd/>
          </a:ln>
          <a:effectLst/>
        </p:spPr>
        <p:txBody>
          <a:bodyPr wrap="none" anchor="ctr"/>
          <a:lstStyle/>
          <a:p>
            <a:pPr>
              <a:defRPr/>
            </a:pPr>
            <a:endParaRPr lang="zh-CN" altLang="en-US"/>
          </a:p>
        </p:txBody>
      </p:sp>
      <p:sp>
        <p:nvSpPr>
          <p:cNvPr id="644120" name="Line 437"/>
          <p:cNvSpPr>
            <a:spLocks noChangeShapeType="1"/>
          </p:cNvSpPr>
          <p:nvPr/>
        </p:nvSpPr>
        <p:spPr bwMode="auto">
          <a:xfrm>
            <a:off x="4452922" y="2738427"/>
            <a:ext cx="0" cy="161925"/>
          </a:xfrm>
          <a:prstGeom prst="line">
            <a:avLst/>
          </a:prstGeom>
          <a:noFill/>
          <a:ln w="38100">
            <a:solidFill>
              <a:schemeClr val="bg1"/>
            </a:solidFill>
            <a:round/>
            <a:headEnd type="none" w="sm" len="sm"/>
            <a:tailEnd type="triangle" w="med" len="med"/>
          </a:ln>
          <a:effectLst>
            <a:outerShdw dist="17961" dir="2700000" algn="ctr" rotWithShape="0">
              <a:schemeClr val="tx1"/>
            </a:outerShdw>
          </a:effectLst>
        </p:spPr>
        <p:txBody>
          <a:bodyPr/>
          <a:lstStyle/>
          <a:p>
            <a:endParaRPr lang="zh-CN" altLang="en-US"/>
          </a:p>
        </p:txBody>
      </p:sp>
      <p:sp>
        <p:nvSpPr>
          <p:cNvPr id="644121" name="Line 438"/>
          <p:cNvSpPr>
            <a:spLocks noChangeShapeType="1"/>
          </p:cNvSpPr>
          <p:nvPr/>
        </p:nvSpPr>
        <p:spPr bwMode="auto">
          <a:xfrm>
            <a:off x="4803760" y="3548052"/>
            <a:ext cx="0" cy="161925"/>
          </a:xfrm>
          <a:prstGeom prst="line">
            <a:avLst/>
          </a:prstGeom>
          <a:noFill/>
          <a:ln w="38100">
            <a:solidFill>
              <a:schemeClr val="bg1"/>
            </a:solidFill>
            <a:round/>
            <a:headEnd type="none" w="sm" len="sm"/>
            <a:tailEnd type="triangle" w="med" len="med"/>
          </a:ln>
          <a:effectLst>
            <a:outerShdw dist="17961" dir="2700000" algn="ctr" rotWithShape="0">
              <a:schemeClr val="tx1"/>
            </a:outerShdw>
          </a:effectLst>
        </p:spPr>
        <p:txBody>
          <a:bodyPr/>
          <a:lstStyle/>
          <a:p>
            <a:endParaRPr lang="zh-CN" altLang="en-US"/>
          </a:p>
        </p:txBody>
      </p:sp>
      <p:sp>
        <p:nvSpPr>
          <p:cNvPr id="644122" name="Freeform 428"/>
          <p:cNvSpPr>
            <a:spLocks/>
          </p:cNvSpPr>
          <p:nvPr/>
        </p:nvSpPr>
        <p:spPr bwMode="auto">
          <a:xfrm>
            <a:off x="1447785" y="1657340"/>
            <a:ext cx="1016000" cy="1040606"/>
          </a:xfrm>
          <a:custGeom>
            <a:avLst/>
            <a:gdLst>
              <a:gd name="T0" fmla="*/ 2147483647 w 640"/>
              <a:gd name="T1" fmla="*/ 2147483647 h 874"/>
              <a:gd name="T2" fmla="*/ 0 w 640"/>
              <a:gd name="T3" fmla="*/ 2147483647 h 874"/>
              <a:gd name="T4" fmla="*/ 0 w 640"/>
              <a:gd name="T5" fmla="*/ 0 h 874"/>
              <a:gd name="T6" fmla="*/ 2147483647 w 640"/>
              <a:gd name="T7" fmla="*/ 0 h 874"/>
              <a:gd name="T8" fmla="*/ 0 60000 65536"/>
              <a:gd name="T9" fmla="*/ 0 60000 65536"/>
              <a:gd name="T10" fmla="*/ 0 60000 65536"/>
              <a:gd name="T11" fmla="*/ 0 60000 65536"/>
              <a:gd name="T12" fmla="*/ 0 w 640"/>
              <a:gd name="T13" fmla="*/ 0 h 874"/>
              <a:gd name="T14" fmla="*/ 640 w 640"/>
              <a:gd name="T15" fmla="*/ 874 h 874"/>
            </a:gdLst>
            <a:ahLst/>
            <a:cxnLst>
              <a:cxn ang="T8">
                <a:pos x="T0" y="T1"/>
              </a:cxn>
              <a:cxn ang="T9">
                <a:pos x="T2" y="T3"/>
              </a:cxn>
              <a:cxn ang="T10">
                <a:pos x="T4" y="T5"/>
              </a:cxn>
              <a:cxn ang="T11">
                <a:pos x="T6" y="T7"/>
              </a:cxn>
            </a:cxnLst>
            <a:rect l="T12" t="T13" r="T14" b="T15"/>
            <a:pathLst>
              <a:path w="640" h="874">
                <a:moveTo>
                  <a:pt x="639" y="873"/>
                </a:moveTo>
                <a:lnTo>
                  <a:pt x="0" y="873"/>
                </a:lnTo>
                <a:lnTo>
                  <a:pt x="0" y="0"/>
                </a:lnTo>
                <a:lnTo>
                  <a:pt x="639" y="0"/>
                </a:lnTo>
              </a:path>
            </a:pathLst>
          </a:custGeom>
          <a:noFill/>
          <a:ln w="12700" cap="rnd">
            <a:solidFill>
              <a:schemeClr val="bg1"/>
            </a:solidFill>
            <a:round/>
            <a:headEnd type="oval" w="med" len="med"/>
            <a:tailEnd type="triangle" w="med" len="med"/>
          </a:ln>
        </p:spPr>
        <p:txBody>
          <a:bodyPr/>
          <a:lstStyle/>
          <a:p>
            <a:endParaRPr lang="zh-CN" altLang="en-US"/>
          </a:p>
        </p:txBody>
      </p:sp>
      <p:sp>
        <p:nvSpPr>
          <p:cNvPr id="644123" name="AutoShape 429"/>
          <p:cNvSpPr>
            <a:spLocks noChangeArrowheads="1"/>
          </p:cNvSpPr>
          <p:nvPr/>
        </p:nvSpPr>
        <p:spPr bwMode="auto">
          <a:xfrm>
            <a:off x="942960" y="1927611"/>
            <a:ext cx="1079500" cy="539354"/>
          </a:xfrm>
          <a:prstGeom prst="roundRect">
            <a:avLst>
              <a:gd name="adj" fmla="val 50000"/>
            </a:avLst>
          </a:prstGeom>
          <a:solidFill>
            <a:schemeClr val="bg1"/>
          </a:solidFill>
          <a:ln w="12700" cap="rnd" algn="ctr">
            <a:solidFill>
              <a:schemeClr val="bg2"/>
            </a:solidFill>
            <a:round/>
            <a:headEnd/>
            <a:tailEnd/>
          </a:ln>
        </p:spPr>
        <p:txBody>
          <a:bodyPr wrap="none" anchor="ctr"/>
          <a:lstStyle/>
          <a:p>
            <a:pPr algn="ctr"/>
            <a:endParaRPr lang="zh-CN" altLang="zh-CN" sz="1900" b="1">
              <a:solidFill>
                <a:schemeClr val="bg2"/>
              </a:solidFill>
              <a:ea typeface="HY헤드라인M"/>
              <a:cs typeface="HY헤드라인M"/>
            </a:endParaRPr>
          </a:p>
        </p:txBody>
      </p:sp>
      <p:sp>
        <p:nvSpPr>
          <p:cNvPr id="644124" name="AutoShape 430"/>
          <p:cNvSpPr>
            <a:spLocks noChangeArrowheads="1"/>
          </p:cNvSpPr>
          <p:nvPr/>
        </p:nvSpPr>
        <p:spPr bwMode="auto">
          <a:xfrm>
            <a:off x="974862" y="2063873"/>
            <a:ext cx="1037922" cy="301359"/>
          </a:xfrm>
          <a:prstGeom prst="roundRect">
            <a:avLst>
              <a:gd name="adj" fmla="val 16667"/>
            </a:avLst>
          </a:prstGeom>
          <a:noFill/>
          <a:ln w="9525">
            <a:noFill/>
            <a:round/>
            <a:headEnd/>
            <a:tailEnd/>
          </a:ln>
        </p:spPr>
        <p:txBody>
          <a:bodyPr wrap="none" anchor="ctr">
            <a:spAutoFit/>
          </a:bodyPr>
          <a:lstStyle/>
          <a:p>
            <a:pPr algn="ctr">
              <a:lnSpc>
                <a:spcPct val="90000"/>
              </a:lnSpc>
            </a:pPr>
            <a:r>
              <a:rPr lang="zh-CN" altLang="en-US" sz="1300" b="1" dirty="0" smtClean="0">
                <a:solidFill>
                  <a:srgbClr val="EA0000"/>
                </a:solidFill>
              </a:rPr>
              <a:t>优先权文件</a:t>
            </a:r>
            <a:endParaRPr lang="en-US" altLang="zh-CN" sz="1300" b="1" dirty="0" smtClean="0">
              <a:solidFill>
                <a:srgbClr val="EA0000"/>
              </a:solidFill>
            </a:endParaRPr>
          </a:p>
        </p:txBody>
      </p:sp>
      <p:sp>
        <p:nvSpPr>
          <p:cNvPr id="644125" name="AutoShape 447"/>
          <p:cNvSpPr>
            <a:spLocks noChangeArrowheads="1"/>
          </p:cNvSpPr>
          <p:nvPr/>
        </p:nvSpPr>
        <p:spPr bwMode="auto">
          <a:xfrm>
            <a:off x="3457548" y="1363245"/>
            <a:ext cx="1769351" cy="347329"/>
          </a:xfrm>
          <a:prstGeom prst="roundRect">
            <a:avLst>
              <a:gd name="adj" fmla="val 16667"/>
            </a:avLst>
          </a:prstGeom>
          <a:noFill/>
          <a:ln w="9525">
            <a:noFill/>
            <a:round/>
            <a:headEnd/>
            <a:tailEnd/>
          </a:ln>
        </p:spPr>
        <p:txBody>
          <a:bodyPr wrap="none" anchor="ctr">
            <a:spAutoFit/>
          </a:bodyPr>
          <a:lstStyle/>
          <a:p>
            <a:pPr>
              <a:lnSpc>
                <a:spcPct val="90000"/>
              </a:lnSpc>
            </a:pPr>
            <a:r>
              <a:rPr lang="zh-CN" altLang="zh-CN" sz="1600" b="1" dirty="0" smtClean="0"/>
              <a:t>配比为</a:t>
            </a:r>
            <a:r>
              <a:rPr lang="en-US" altLang="zh-CN" sz="1600" b="1" dirty="0" smtClean="0"/>
              <a:t>1:200g/ml</a:t>
            </a:r>
            <a:endParaRPr lang="en-US" altLang="ko-KR" sz="1700" b="1" dirty="0">
              <a:solidFill>
                <a:schemeClr val="bg1"/>
              </a:solidFill>
            </a:endParaRPr>
          </a:p>
        </p:txBody>
      </p:sp>
      <p:sp>
        <p:nvSpPr>
          <p:cNvPr id="644127" name="AutoShape 449"/>
          <p:cNvSpPr>
            <a:spLocks noChangeArrowheads="1"/>
          </p:cNvSpPr>
          <p:nvPr/>
        </p:nvSpPr>
        <p:spPr bwMode="auto">
          <a:xfrm>
            <a:off x="3386110" y="2149063"/>
            <a:ext cx="2733980" cy="347329"/>
          </a:xfrm>
          <a:prstGeom prst="roundRect">
            <a:avLst>
              <a:gd name="adj" fmla="val 16667"/>
            </a:avLst>
          </a:prstGeom>
          <a:noFill/>
          <a:ln w="9525">
            <a:noFill/>
            <a:round/>
            <a:headEnd/>
            <a:tailEnd/>
          </a:ln>
        </p:spPr>
        <p:txBody>
          <a:bodyPr wrap="none" anchor="ctr">
            <a:spAutoFit/>
          </a:bodyPr>
          <a:lstStyle/>
          <a:p>
            <a:pPr>
              <a:lnSpc>
                <a:spcPct val="90000"/>
              </a:lnSpc>
            </a:pPr>
            <a:r>
              <a:rPr lang="zh-CN" altLang="zh-CN" sz="1600" b="1" dirty="0" smtClean="0"/>
              <a:t>室温</a:t>
            </a:r>
            <a:r>
              <a:rPr lang="en-US" altLang="zh-CN" sz="1600" b="1" dirty="0" smtClean="0"/>
              <a:t>35</a:t>
            </a:r>
            <a:r>
              <a:rPr lang="zh-CN" altLang="zh-CN" sz="1600" b="1" dirty="0" smtClean="0"/>
              <a:t>℃下摇床震荡</a:t>
            </a:r>
            <a:r>
              <a:rPr lang="en-US" altLang="zh-CN" sz="1600" b="1" dirty="0" smtClean="0"/>
              <a:t>48</a:t>
            </a:r>
            <a:r>
              <a:rPr lang="zh-CN" altLang="zh-CN" sz="1600" b="1" dirty="0" smtClean="0"/>
              <a:t>小时</a:t>
            </a:r>
            <a:endParaRPr lang="en-US" altLang="ko-KR" b="1" dirty="0"/>
          </a:p>
        </p:txBody>
      </p:sp>
      <p:sp>
        <p:nvSpPr>
          <p:cNvPr id="644129" name="AutoShape 451"/>
          <p:cNvSpPr>
            <a:spLocks noChangeArrowheads="1"/>
          </p:cNvSpPr>
          <p:nvPr/>
        </p:nvSpPr>
        <p:spPr bwMode="auto">
          <a:xfrm>
            <a:off x="3814738" y="3006319"/>
            <a:ext cx="2183688" cy="347329"/>
          </a:xfrm>
          <a:prstGeom prst="roundRect">
            <a:avLst>
              <a:gd name="adj" fmla="val 16667"/>
            </a:avLst>
          </a:prstGeom>
          <a:noFill/>
          <a:ln w="9525">
            <a:noFill/>
            <a:round/>
            <a:headEnd/>
            <a:tailEnd/>
          </a:ln>
        </p:spPr>
        <p:txBody>
          <a:bodyPr wrap="none" anchor="ctr">
            <a:spAutoFit/>
          </a:bodyPr>
          <a:lstStyle/>
          <a:p>
            <a:pPr>
              <a:lnSpc>
                <a:spcPct val="90000"/>
              </a:lnSpc>
            </a:pPr>
            <a:r>
              <a:rPr lang="zh-CN" altLang="zh-CN" sz="1600" b="1" dirty="0" smtClean="0"/>
              <a:t>配比为</a:t>
            </a:r>
            <a:r>
              <a:rPr lang="en-US" altLang="zh-CN" sz="1600" b="1" dirty="0" smtClean="0"/>
              <a:t>1:150-250g/ml</a:t>
            </a:r>
            <a:endParaRPr lang="en-US" altLang="ko-KR" sz="1700" b="1" dirty="0"/>
          </a:p>
        </p:txBody>
      </p:sp>
      <p:sp>
        <p:nvSpPr>
          <p:cNvPr id="644131" name="AutoShape 453"/>
          <p:cNvSpPr>
            <a:spLocks noChangeArrowheads="1"/>
          </p:cNvSpPr>
          <p:nvPr/>
        </p:nvSpPr>
        <p:spPr bwMode="auto">
          <a:xfrm>
            <a:off x="3957614" y="3792137"/>
            <a:ext cx="1856750" cy="347329"/>
          </a:xfrm>
          <a:prstGeom prst="roundRect">
            <a:avLst>
              <a:gd name="adj" fmla="val 16667"/>
            </a:avLst>
          </a:prstGeom>
          <a:noFill/>
          <a:ln w="9525">
            <a:noFill/>
            <a:round/>
            <a:headEnd/>
            <a:tailEnd/>
          </a:ln>
        </p:spPr>
        <p:txBody>
          <a:bodyPr wrap="none" anchor="ctr">
            <a:spAutoFit/>
          </a:bodyPr>
          <a:lstStyle/>
          <a:p>
            <a:pPr>
              <a:lnSpc>
                <a:spcPct val="90000"/>
              </a:lnSpc>
            </a:pPr>
            <a:r>
              <a:rPr lang="zh-CN" altLang="zh-CN" sz="1600" b="1" dirty="0" smtClean="0"/>
              <a:t>在室温下摇床震荡</a:t>
            </a:r>
            <a:endParaRPr lang="en-US" altLang="ko-KR" sz="1700" b="1" dirty="0"/>
          </a:p>
        </p:txBody>
      </p:sp>
      <p:sp>
        <p:nvSpPr>
          <p:cNvPr id="40" name="标题 1"/>
          <p:cNvSpPr>
            <a:spLocks noGrp="1"/>
          </p:cNvSpPr>
          <p:nvPr>
            <p:ph type="title"/>
          </p:nvPr>
        </p:nvSpPr>
        <p:spPr>
          <a:xfrm>
            <a:off x="457200" y="205979"/>
            <a:ext cx="8229600" cy="709587"/>
          </a:xfrm>
        </p:spPr>
        <p:txBody>
          <a:bodyPr/>
          <a:lstStyle/>
          <a:p>
            <a:r>
              <a:rPr lang="zh-CN" altLang="en-US" dirty="0" smtClean="0"/>
              <a:t>二、</a:t>
            </a:r>
            <a:r>
              <a:rPr lang="zh-CN" altLang="en-US" dirty="0"/>
              <a:t>典型</a:t>
            </a:r>
            <a:r>
              <a:rPr lang="zh-CN" altLang="en-US" dirty="0" smtClean="0"/>
              <a:t>意义  </a:t>
            </a:r>
            <a:r>
              <a:rPr lang="zh-CN" altLang="en-US" sz="3200" dirty="0" smtClean="0"/>
              <a:t>晶体发明的优先权</a:t>
            </a:r>
            <a:endParaRPr lang="en-GB" dirty="0"/>
          </a:p>
        </p:txBody>
      </p:sp>
      <p:sp>
        <p:nvSpPr>
          <p:cNvPr id="34" name="灯片编号占位符 33"/>
          <p:cNvSpPr>
            <a:spLocks noGrp="1"/>
          </p:cNvSpPr>
          <p:nvPr>
            <p:ph type="sldNum" sz="quarter" idx="12"/>
          </p:nvPr>
        </p:nvSpPr>
        <p:spPr/>
        <p:txBody>
          <a:bodyPr/>
          <a:lstStyle/>
          <a:p>
            <a:pPr>
              <a:defRPr/>
            </a:pPr>
            <a:fld id="{22D04255-3A70-43C4-AE64-3F52340821D6}" type="slidenum">
              <a:rPr lang="en-US" altLang="zh-CN" smtClean="0"/>
              <a:pPr>
                <a:defRPr/>
              </a:pPr>
              <a:t>10</a:t>
            </a:fld>
            <a:endParaRPr lang="en-US" altLang="zh-CN" dirty="0"/>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457200" y="205979"/>
            <a:ext cx="8229600" cy="709587"/>
          </a:xfrm>
        </p:spPr>
        <p:txBody>
          <a:bodyPr/>
          <a:lstStyle/>
          <a:p>
            <a:r>
              <a:rPr lang="zh-CN" altLang="en-US" dirty="0" smtClean="0"/>
              <a:t>二、</a:t>
            </a:r>
            <a:r>
              <a:rPr lang="zh-CN" altLang="en-US" dirty="0"/>
              <a:t>典型</a:t>
            </a:r>
            <a:r>
              <a:rPr lang="zh-CN" altLang="en-US" dirty="0" smtClean="0"/>
              <a:t>意义  推定新颖性？</a:t>
            </a:r>
            <a:endParaRPr lang="en-GB" dirty="0"/>
          </a:p>
        </p:txBody>
      </p:sp>
      <p:pic>
        <p:nvPicPr>
          <p:cNvPr id="54274" name="Picture 2"/>
          <p:cNvPicPr>
            <a:picLocks noChangeAspect="1" noChangeArrowheads="1"/>
          </p:cNvPicPr>
          <p:nvPr/>
        </p:nvPicPr>
        <p:blipFill>
          <a:blip r:embed="rId3" cstate="print"/>
          <a:srcRect/>
          <a:stretch>
            <a:fillRect/>
          </a:stretch>
        </p:blipFill>
        <p:spPr bwMode="auto">
          <a:xfrm>
            <a:off x="345076" y="1555260"/>
            <a:ext cx="8229600" cy="2647950"/>
          </a:xfrm>
          <a:prstGeom prst="rect">
            <a:avLst/>
          </a:prstGeom>
          <a:noFill/>
          <a:ln w="9525">
            <a:noFill/>
            <a:miter lim="800000"/>
            <a:headEnd/>
            <a:tailEnd/>
          </a:ln>
          <a:effectLst/>
        </p:spPr>
      </p:pic>
      <p:sp>
        <p:nvSpPr>
          <p:cNvPr id="5" name="灯片编号占位符 4"/>
          <p:cNvSpPr>
            <a:spLocks noGrp="1"/>
          </p:cNvSpPr>
          <p:nvPr>
            <p:ph type="sldNum" sz="quarter" idx="12"/>
          </p:nvPr>
        </p:nvSpPr>
        <p:spPr/>
        <p:txBody>
          <a:bodyPr/>
          <a:lstStyle/>
          <a:p>
            <a:pPr>
              <a:defRPr/>
            </a:pPr>
            <a:fld id="{22D04255-3A70-43C4-AE64-3F52340821D6}" type="slidenum">
              <a:rPr lang="en-US" altLang="zh-CN" smtClean="0"/>
              <a:pPr>
                <a:defRPr/>
              </a:pPr>
              <a:t>11</a:t>
            </a:fld>
            <a:endParaRPr lang="en-US" altLang="zh-CN" dirty="0"/>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457200" y="205979"/>
            <a:ext cx="8229600" cy="709587"/>
          </a:xfrm>
        </p:spPr>
        <p:txBody>
          <a:bodyPr/>
          <a:lstStyle/>
          <a:p>
            <a:r>
              <a:rPr lang="zh-CN" altLang="en-US" dirty="0" smtClean="0"/>
              <a:t>二、</a:t>
            </a:r>
            <a:r>
              <a:rPr lang="zh-CN" altLang="en-US" dirty="0"/>
              <a:t>典型</a:t>
            </a:r>
            <a:r>
              <a:rPr lang="zh-CN" altLang="en-US" dirty="0" smtClean="0"/>
              <a:t>意义  推定新颖性？</a:t>
            </a:r>
            <a:endParaRPr lang="en-GB" dirty="0"/>
          </a:p>
        </p:txBody>
      </p:sp>
      <p:graphicFrame>
        <p:nvGraphicFramePr>
          <p:cNvPr id="8" name="表格 7"/>
          <p:cNvGraphicFramePr>
            <a:graphicFrameLocks noGrp="1"/>
          </p:cNvGraphicFramePr>
          <p:nvPr/>
        </p:nvGraphicFramePr>
        <p:xfrm>
          <a:off x="714348" y="1785932"/>
          <a:ext cx="7500990" cy="1691640"/>
        </p:xfrm>
        <a:graphic>
          <a:graphicData uri="http://schemas.openxmlformats.org/drawingml/2006/table">
            <a:tbl>
              <a:tblPr firstRow="1" bandRow="1">
                <a:tableStyleId>{5C22544A-7EE6-4342-B048-85BDC9FD1C3A}</a:tableStyleId>
              </a:tblPr>
              <a:tblGrid>
                <a:gridCol w="1571636"/>
                <a:gridCol w="3429024"/>
                <a:gridCol w="2500330"/>
              </a:tblGrid>
              <a:tr h="370840">
                <a:tc>
                  <a:txBody>
                    <a:bodyPr/>
                    <a:lstStyle/>
                    <a:p>
                      <a:endParaRPr lang="zh-CN" altLang="en-US" dirty="0"/>
                    </a:p>
                  </a:txBody>
                  <a:tcPr/>
                </a:tc>
                <a:tc>
                  <a:txBody>
                    <a:bodyPr/>
                    <a:lstStyle/>
                    <a:p>
                      <a:pPr algn="ctr"/>
                      <a:r>
                        <a:rPr lang="zh-CN" altLang="en-US" dirty="0" smtClean="0">
                          <a:solidFill>
                            <a:srgbClr val="CC3300"/>
                          </a:solidFill>
                        </a:rPr>
                        <a:t>现有技术（证据</a:t>
                      </a:r>
                      <a:r>
                        <a:rPr lang="en-US" altLang="zh-CN" dirty="0" smtClean="0">
                          <a:solidFill>
                            <a:srgbClr val="CC3300"/>
                          </a:solidFill>
                        </a:rPr>
                        <a:t>6</a:t>
                      </a:r>
                      <a:r>
                        <a:rPr lang="zh-CN" altLang="en-US" dirty="0" smtClean="0">
                          <a:solidFill>
                            <a:srgbClr val="CC3300"/>
                          </a:solidFill>
                        </a:rPr>
                        <a:t>）</a:t>
                      </a:r>
                      <a:endParaRPr lang="zh-CN" altLang="en-US" dirty="0">
                        <a:solidFill>
                          <a:srgbClr val="CC3300"/>
                        </a:solidFill>
                      </a:endParaRPr>
                    </a:p>
                  </a:txBody>
                  <a:tcPr/>
                </a:tc>
                <a:tc>
                  <a:txBody>
                    <a:bodyPr/>
                    <a:lstStyle/>
                    <a:p>
                      <a:pPr algn="ctr"/>
                      <a:r>
                        <a:rPr lang="zh-CN" altLang="en-US" dirty="0" smtClean="0">
                          <a:solidFill>
                            <a:srgbClr val="CC3300"/>
                          </a:solidFill>
                        </a:rPr>
                        <a:t>本专利</a:t>
                      </a:r>
                      <a:endParaRPr lang="zh-CN" altLang="en-US" dirty="0">
                        <a:solidFill>
                          <a:srgbClr val="CC3300"/>
                        </a:solidFill>
                      </a:endParaRPr>
                    </a:p>
                  </a:txBody>
                  <a:tcPr/>
                </a:tc>
              </a:tr>
              <a:tr h="370840">
                <a:tc>
                  <a:txBody>
                    <a:bodyPr/>
                    <a:lstStyle/>
                    <a:p>
                      <a:pPr algn="ctr"/>
                      <a:r>
                        <a:rPr lang="zh-CN" altLang="en-US" b="1" dirty="0" smtClean="0">
                          <a:solidFill>
                            <a:srgbClr val="A50021"/>
                          </a:solidFill>
                        </a:rPr>
                        <a:t>熔点</a:t>
                      </a:r>
                      <a:endParaRPr lang="zh-CN" altLang="en-US" b="1" dirty="0">
                        <a:solidFill>
                          <a:srgbClr val="A50021"/>
                        </a:solidFill>
                      </a:endParaRPr>
                    </a:p>
                  </a:txBody>
                  <a:tcPr/>
                </a:tc>
                <a:tc>
                  <a:txBody>
                    <a:bodyPr/>
                    <a:lstStyle/>
                    <a:p>
                      <a:r>
                        <a:rPr lang="en-US" altLang="zh-CN" sz="1600" kern="1200" dirty="0" smtClean="0">
                          <a:solidFill>
                            <a:schemeClr val="dk1"/>
                          </a:solidFill>
                          <a:latin typeface="+mn-lt"/>
                          <a:ea typeface="+mn-ea"/>
                          <a:cs typeface="+mn-cs"/>
                        </a:rPr>
                        <a:t>197.69℃</a:t>
                      </a:r>
                      <a:endParaRPr lang="zh-CN" altLang="en-US" sz="1600" dirty="0"/>
                    </a:p>
                  </a:txBody>
                  <a:tcPr/>
                </a:tc>
                <a:tc>
                  <a:txBody>
                    <a:bodyPr/>
                    <a:lstStyle/>
                    <a:p>
                      <a:r>
                        <a:rPr lang="en-US" altLang="zh-CN" sz="1600" kern="1200" dirty="0" smtClean="0">
                          <a:solidFill>
                            <a:schemeClr val="dk1"/>
                          </a:solidFill>
                          <a:latin typeface="+mn-lt"/>
                          <a:ea typeface="+mn-ea"/>
                          <a:cs typeface="+mn-cs"/>
                        </a:rPr>
                        <a:t>198-200℃</a:t>
                      </a:r>
                      <a:endParaRPr lang="zh-CN" altLang="en-US" sz="1600" dirty="0"/>
                    </a:p>
                  </a:txBody>
                  <a:tcPr/>
                </a:tc>
              </a:tr>
              <a:tr h="370840">
                <a:tc>
                  <a:txBody>
                    <a:bodyPr/>
                    <a:lstStyle/>
                    <a:p>
                      <a:pPr algn="ctr"/>
                      <a:r>
                        <a:rPr lang="zh-CN" altLang="zh-CN" sz="1800" b="1" kern="1200" dirty="0" smtClean="0">
                          <a:solidFill>
                            <a:srgbClr val="A50021"/>
                          </a:solidFill>
                          <a:latin typeface="+mn-lt"/>
                          <a:ea typeface="+mn-ea"/>
                          <a:cs typeface="+mn-cs"/>
                        </a:rPr>
                        <a:t>溶解性</a:t>
                      </a:r>
                      <a:endParaRPr lang="zh-CN" altLang="en-US" b="1" dirty="0">
                        <a:solidFill>
                          <a:srgbClr val="A50021"/>
                        </a:solidFill>
                      </a:endParaRPr>
                    </a:p>
                  </a:txBody>
                  <a:tcPr/>
                </a:tc>
                <a:tc>
                  <a:txBody>
                    <a:bodyPr/>
                    <a:lstStyle/>
                    <a:p>
                      <a:r>
                        <a:rPr lang="zh-CN" altLang="zh-CN" sz="1600" kern="1200" dirty="0" smtClean="0">
                          <a:solidFill>
                            <a:schemeClr val="dk1"/>
                          </a:solidFill>
                          <a:latin typeface="+mn-lt"/>
                          <a:ea typeface="+mn-ea"/>
                          <a:cs typeface="+mn-cs"/>
                        </a:rPr>
                        <a:t>乙醇中溶解度为</a:t>
                      </a:r>
                      <a:r>
                        <a:rPr lang="en-US" altLang="zh-CN" sz="1600" kern="1200" dirty="0" smtClean="0">
                          <a:solidFill>
                            <a:schemeClr val="dk1"/>
                          </a:solidFill>
                          <a:latin typeface="+mn-lt"/>
                          <a:ea typeface="+mn-ea"/>
                          <a:cs typeface="+mn-cs"/>
                        </a:rPr>
                        <a:t>0.1g/20ml</a:t>
                      </a:r>
                      <a:r>
                        <a:rPr lang="zh-CN" altLang="zh-CN" sz="1600" kern="1200" dirty="0" smtClean="0">
                          <a:solidFill>
                            <a:schemeClr val="dk1"/>
                          </a:solidFill>
                          <a:latin typeface="+mn-lt"/>
                          <a:ea typeface="+mn-ea"/>
                          <a:cs typeface="+mn-cs"/>
                        </a:rPr>
                        <a:t>（微溶）</a:t>
                      </a:r>
                      <a:endParaRPr lang="zh-CN" altLang="en-US" sz="1600" dirty="0"/>
                    </a:p>
                  </a:txBody>
                  <a:tcPr/>
                </a:tc>
                <a:tc>
                  <a:txBody>
                    <a:bodyPr/>
                    <a:lstStyle/>
                    <a:p>
                      <a:r>
                        <a:rPr lang="zh-CN" altLang="zh-CN" sz="1600" kern="1200" dirty="0" smtClean="0">
                          <a:solidFill>
                            <a:schemeClr val="dk1"/>
                          </a:solidFill>
                          <a:latin typeface="+mn-lt"/>
                          <a:ea typeface="+mn-ea"/>
                          <a:cs typeface="+mn-cs"/>
                        </a:rPr>
                        <a:t>乙醇中溶解度为</a:t>
                      </a:r>
                      <a:r>
                        <a:rPr lang="en-US" altLang="zh-CN" sz="1600" kern="1200" dirty="0" smtClean="0">
                          <a:solidFill>
                            <a:schemeClr val="dk1"/>
                          </a:solidFill>
                          <a:latin typeface="+mn-lt"/>
                          <a:ea typeface="+mn-ea"/>
                          <a:cs typeface="+mn-cs"/>
                        </a:rPr>
                        <a:t>0.1g/18ml</a:t>
                      </a:r>
                      <a:endParaRPr lang="zh-CN" altLang="en-US" sz="1600" dirty="0"/>
                    </a:p>
                  </a:txBody>
                  <a:tcPr/>
                </a:tc>
              </a:tr>
              <a:tr h="370840">
                <a:tc>
                  <a:txBody>
                    <a:bodyPr/>
                    <a:lstStyle/>
                    <a:p>
                      <a:pPr algn="ctr"/>
                      <a:r>
                        <a:rPr lang="zh-CN" altLang="zh-CN" sz="1800" b="1" kern="1200" dirty="0" smtClean="0">
                          <a:solidFill>
                            <a:srgbClr val="A50021"/>
                          </a:solidFill>
                          <a:latin typeface="+mn-lt"/>
                          <a:ea typeface="+mn-ea"/>
                          <a:cs typeface="+mn-cs"/>
                        </a:rPr>
                        <a:t>晶型稳定度</a:t>
                      </a:r>
                      <a:endParaRPr lang="zh-CN" altLang="en-US" b="1" dirty="0">
                        <a:solidFill>
                          <a:srgbClr val="A50021"/>
                        </a:solidFill>
                      </a:endParaRPr>
                    </a:p>
                  </a:txBody>
                  <a:tcPr/>
                </a:tc>
                <a:tc>
                  <a:txBody>
                    <a:bodyPr/>
                    <a:lstStyle/>
                    <a:p>
                      <a:r>
                        <a:rPr lang="en-US" altLang="zh-CN" sz="1600" kern="1200" dirty="0" smtClean="0">
                          <a:solidFill>
                            <a:schemeClr val="dk1"/>
                          </a:solidFill>
                          <a:latin typeface="+mn-lt"/>
                          <a:ea typeface="+mn-ea"/>
                          <a:cs typeface="+mn-cs"/>
                        </a:rPr>
                        <a:t>RH90% 6</a:t>
                      </a:r>
                      <a:r>
                        <a:rPr lang="zh-CN" altLang="zh-CN" sz="1600" kern="1200" dirty="0" smtClean="0">
                          <a:solidFill>
                            <a:schemeClr val="dk1"/>
                          </a:solidFill>
                          <a:latin typeface="+mn-lt"/>
                          <a:ea typeface="+mn-ea"/>
                          <a:cs typeface="+mn-cs"/>
                        </a:rPr>
                        <a:t>个月和室温</a:t>
                      </a:r>
                      <a:r>
                        <a:rPr lang="en-US" altLang="zh-CN" sz="1600" kern="1200" dirty="0" smtClean="0">
                          <a:solidFill>
                            <a:schemeClr val="dk1"/>
                          </a:solidFill>
                          <a:latin typeface="+mn-lt"/>
                          <a:ea typeface="+mn-ea"/>
                          <a:cs typeface="+mn-cs"/>
                        </a:rPr>
                        <a:t>6</a:t>
                      </a:r>
                      <a:r>
                        <a:rPr lang="zh-CN" altLang="zh-CN" sz="1600" kern="1200" dirty="0" smtClean="0">
                          <a:solidFill>
                            <a:schemeClr val="dk1"/>
                          </a:solidFill>
                          <a:latin typeface="+mn-lt"/>
                          <a:ea typeface="+mn-ea"/>
                          <a:cs typeface="+mn-cs"/>
                        </a:rPr>
                        <a:t>个月</a:t>
                      </a:r>
                      <a:r>
                        <a:rPr lang="zh-CN" altLang="en-US" sz="1600" kern="1200" dirty="0" smtClean="0">
                          <a:solidFill>
                            <a:schemeClr val="dk1"/>
                          </a:solidFill>
                          <a:latin typeface="+mn-lt"/>
                          <a:ea typeface="+mn-ea"/>
                          <a:cs typeface="+mn-cs"/>
                        </a:rPr>
                        <a:t>转化为</a:t>
                      </a:r>
                      <a:r>
                        <a:rPr lang="en-US" altLang="zh-CN" sz="1600" kern="1200" dirty="0" smtClean="0">
                          <a:solidFill>
                            <a:schemeClr val="dk1"/>
                          </a:solidFill>
                          <a:latin typeface="+mn-lt"/>
                          <a:ea typeface="+mn-ea"/>
                          <a:cs typeface="+mn-cs"/>
                        </a:rPr>
                        <a:t>A</a:t>
                      </a:r>
                      <a:r>
                        <a:rPr lang="zh-CN" altLang="en-US" sz="1600" kern="1200" dirty="0" smtClean="0">
                          <a:solidFill>
                            <a:schemeClr val="dk1"/>
                          </a:solidFill>
                          <a:latin typeface="+mn-lt"/>
                          <a:ea typeface="+mn-ea"/>
                          <a:cs typeface="+mn-cs"/>
                        </a:rPr>
                        <a:t>晶型</a:t>
                      </a:r>
                      <a:endParaRPr lang="zh-CN" altLang="en-US" sz="1600" dirty="0"/>
                    </a:p>
                  </a:txBody>
                  <a:tcPr/>
                </a:tc>
                <a:tc>
                  <a:txBody>
                    <a:bodyPr/>
                    <a:lstStyle/>
                    <a:p>
                      <a:r>
                        <a:rPr lang="en-US" altLang="zh-CN" sz="1600" kern="1200" dirty="0" smtClean="0">
                          <a:solidFill>
                            <a:schemeClr val="dk1"/>
                          </a:solidFill>
                          <a:latin typeface="+mn-lt"/>
                          <a:ea typeface="+mn-ea"/>
                          <a:cs typeface="+mn-cs"/>
                        </a:rPr>
                        <a:t>RH90% 6</a:t>
                      </a:r>
                      <a:r>
                        <a:rPr lang="zh-CN" altLang="zh-CN" sz="1600" kern="1200" dirty="0" smtClean="0">
                          <a:solidFill>
                            <a:schemeClr val="dk1"/>
                          </a:solidFill>
                          <a:latin typeface="+mn-lt"/>
                          <a:ea typeface="+mn-ea"/>
                          <a:cs typeface="+mn-cs"/>
                        </a:rPr>
                        <a:t>个月和室温</a:t>
                      </a:r>
                      <a:r>
                        <a:rPr lang="en-US" altLang="zh-CN" sz="1600" kern="1200" dirty="0" smtClean="0">
                          <a:solidFill>
                            <a:schemeClr val="dk1"/>
                          </a:solidFill>
                          <a:latin typeface="+mn-lt"/>
                          <a:ea typeface="+mn-ea"/>
                          <a:cs typeface="+mn-cs"/>
                        </a:rPr>
                        <a:t>6</a:t>
                      </a:r>
                      <a:r>
                        <a:rPr lang="zh-CN" altLang="zh-CN" sz="1600" kern="1200" dirty="0" smtClean="0">
                          <a:solidFill>
                            <a:schemeClr val="dk1"/>
                          </a:solidFill>
                          <a:latin typeface="+mn-lt"/>
                          <a:ea typeface="+mn-ea"/>
                          <a:cs typeface="+mn-cs"/>
                        </a:rPr>
                        <a:t>个月</a:t>
                      </a:r>
                      <a:r>
                        <a:rPr lang="zh-CN" altLang="en-US" sz="1600" kern="1200" dirty="0" smtClean="0">
                          <a:solidFill>
                            <a:schemeClr val="dk1"/>
                          </a:solidFill>
                          <a:latin typeface="+mn-lt"/>
                          <a:ea typeface="+mn-ea"/>
                          <a:cs typeface="+mn-cs"/>
                        </a:rPr>
                        <a:t>稳定</a:t>
                      </a:r>
                      <a:endParaRPr lang="zh-CN" altLang="en-US" sz="1600" dirty="0"/>
                    </a:p>
                  </a:txBody>
                  <a:tcPr/>
                </a:tc>
              </a:tr>
            </a:tbl>
          </a:graphicData>
        </a:graphic>
      </p:graphicFrame>
      <p:sp>
        <p:nvSpPr>
          <p:cNvPr id="5" name="灯片编号占位符 4"/>
          <p:cNvSpPr>
            <a:spLocks noGrp="1"/>
          </p:cNvSpPr>
          <p:nvPr>
            <p:ph type="sldNum" sz="quarter" idx="12"/>
          </p:nvPr>
        </p:nvSpPr>
        <p:spPr/>
        <p:txBody>
          <a:bodyPr/>
          <a:lstStyle/>
          <a:p>
            <a:pPr>
              <a:defRPr/>
            </a:pPr>
            <a:fld id="{22D04255-3A70-43C4-AE64-3F52340821D6}" type="slidenum">
              <a:rPr lang="en-US" altLang="zh-CN" smtClean="0"/>
              <a:pPr>
                <a:defRPr/>
              </a:pPr>
              <a:t>12</a:t>
            </a:fld>
            <a:endParaRPr lang="en-US" altLang="zh-CN" dirty="0"/>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457200" y="205979"/>
            <a:ext cx="8229600" cy="709587"/>
          </a:xfrm>
        </p:spPr>
        <p:txBody>
          <a:bodyPr/>
          <a:lstStyle/>
          <a:p>
            <a:r>
              <a:rPr lang="zh-CN" altLang="en-US" dirty="0" smtClean="0"/>
              <a:t>二、</a:t>
            </a:r>
            <a:r>
              <a:rPr lang="zh-CN" altLang="en-US" dirty="0"/>
              <a:t>典型</a:t>
            </a:r>
            <a:r>
              <a:rPr lang="zh-CN" altLang="en-US" dirty="0" smtClean="0"/>
              <a:t>意义  推定新颖性？</a:t>
            </a:r>
            <a:endParaRPr lang="en-GB" dirty="0"/>
          </a:p>
        </p:txBody>
      </p:sp>
      <p:sp>
        <p:nvSpPr>
          <p:cNvPr id="5" name="灯片编号占位符 4"/>
          <p:cNvSpPr>
            <a:spLocks noGrp="1"/>
          </p:cNvSpPr>
          <p:nvPr>
            <p:ph type="sldNum" sz="quarter" idx="12"/>
          </p:nvPr>
        </p:nvSpPr>
        <p:spPr/>
        <p:txBody>
          <a:bodyPr/>
          <a:lstStyle/>
          <a:p>
            <a:pPr>
              <a:defRPr/>
            </a:pPr>
            <a:fld id="{22D04255-3A70-43C4-AE64-3F52340821D6}" type="slidenum">
              <a:rPr lang="en-US" altLang="zh-CN" smtClean="0"/>
              <a:pPr>
                <a:defRPr/>
              </a:pPr>
              <a:t>13</a:t>
            </a:fld>
            <a:endParaRPr lang="en-US" altLang="zh-CN" dirty="0"/>
          </a:p>
        </p:txBody>
      </p:sp>
      <p:pic>
        <p:nvPicPr>
          <p:cNvPr id="1026" name="Picture 2"/>
          <p:cNvPicPr>
            <a:picLocks noChangeAspect="1" noChangeArrowheads="1"/>
          </p:cNvPicPr>
          <p:nvPr/>
        </p:nvPicPr>
        <p:blipFill>
          <a:blip r:embed="rId3" cstate="print"/>
          <a:srcRect/>
          <a:stretch>
            <a:fillRect/>
          </a:stretch>
        </p:blipFill>
        <p:spPr bwMode="auto">
          <a:xfrm>
            <a:off x="1" y="1142991"/>
            <a:ext cx="8412480" cy="3671052"/>
          </a:xfrm>
          <a:prstGeom prst="rect">
            <a:avLst/>
          </a:prstGeom>
          <a:noFill/>
          <a:ln w="9525">
            <a:noFill/>
            <a:miter lim="800000"/>
            <a:headEnd/>
            <a:tailEnd/>
          </a:ln>
          <a:effectLst/>
        </p:spPr>
      </p:pic>
    </p:spTree>
  </p:cSld>
  <p:clrMapOvr>
    <a:masterClrMapping/>
  </p:clrMapOvr>
  <p:transition spd="med">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a:t>
            </a:r>
            <a:r>
              <a:rPr lang="zh-CN" altLang="en-US" dirty="0"/>
              <a:t>典型意义 </a:t>
            </a:r>
            <a:endParaRPr lang="en-GB" dirty="0"/>
          </a:p>
        </p:txBody>
      </p:sp>
      <p:sp>
        <p:nvSpPr>
          <p:cNvPr id="5" name="灯片编号占位符 4"/>
          <p:cNvSpPr>
            <a:spLocks noGrp="1"/>
          </p:cNvSpPr>
          <p:nvPr>
            <p:ph type="sldNum" sz="quarter" idx="12"/>
          </p:nvPr>
        </p:nvSpPr>
        <p:spPr/>
        <p:txBody>
          <a:bodyPr/>
          <a:lstStyle/>
          <a:p>
            <a:pPr>
              <a:defRPr/>
            </a:pPr>
            <a:fld id="{22D04255-3A70-43C4-AE64-3F52340821D6}" type="slidenum">
              <a:rPr lang="en-US" altLang="zh-CN" smtClean="0"/>
              <a:pPr>
                <a:defRPr/>
              </a:pPr>
              <a:t>14</a:t>
            </a:fld>
            <a:endParaRPr lang="en-US" altLang="zh-CN"/>
          </a:p>
        </p:txBody>
      </p:sp>
      <p:sp>
        <p:nvSpPr>
          <p:cNvPr id="6" name="Rectangle 10">
            <a:extLst>
              <a:ext uri="{FF2B5EF4-FFF2-40B4-BE49-F238E27FC236}">
                <a16:creationId xmlns="" xmlns:a16="http://schemas.microsoft.com/office/drawing/2014/main" id="{4B93E736-FB09-4DBE-91A5-EF2A17FD7A58}"/>
              </a:ext>
            </a:extLst>
          </p:cNvPr>
          <p:cNvSpPr>
            <a:spLocks noChangeArrowheads="1"/>
          </p:cNvSpPr>
          <p:nvPr/>
        </p:nvSpPr>
        <p:spPr bwMode="auto">
          <a:xfrm>
            <a:off x="611561" y="1131590"/>
            <a:ext cx="504056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eaLnBrk="0" hangingPunct="0"/>
            <a:r>
              <a:rPr lang="zh-CN" altLang="en-US" sz="3200" b="1" dirty="0">
                <a:solidFill>
                  <a:srgbClr val="00366C"/>
                </a:solidFill>
                <a:ea typeface="黑体" pitchFamily="49" charset="-122"/>
                <a:cs typeface="Arial" pitchFamily="34" charset="0"/>
              </a:rPr>
              <a:t>药品的使用公开 </a:t>
            </a:r>
          </a:p>
        </p:txBody>
      </p:sp>
      <p:sp>
        <p:nvSpPr>
          <p:cNvPr id="7" name="矩形 19">
            <a:extLst>
              <a:ext uri="{FF2B5EF4-FFF2-40B4-BE49-F238E27FC236}">
                <a16:creationId xmlns="" xmlns:a16="http://schemas.microsoft.com/office/drawing/2014/main" id="{5EA52339-D169-492B-AE4C-FA259B36FE0C}"/>
              </a:ext>
            </a:extLst>
          </p:cNvPr>
          <p:cNvSpPr>
            <a:spLocks noChangeArrowheads="1"/>
          </p:cNvSpPr>
          <p:nvPr/>
        </p:nvSpPr>
        <p:spPr bwMode="gray">
          <a:xfrm>
            <a:off x="500034" y="1257355"/>
            <a:ext cx="42863" cy="360000"/>
          </a:xfrm>
          <a:prstGeom prst="rect">
            <a:avLst/>
          </a:prstGeom>
          <a:solidFill>
            <a:srgbClr val="FF990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17347D"/>
              </a:solidFill>
              <a:latin typeface="Calibri"/>
            </a:endParaRPr>
          </a:p>
        </p:txBody>
      </p:sp>
      <p:sp>
        <p:nvSpPr>
          <p:cNvPr id="11" name="自选图形 4">
            <a:extLst>
              <a:ext uri="{FF2B5EF4-FFF2-40B4-BE49-F238E27FC236}">
                <a16:creationId xmlns="" xmlns:a16="http://schemas.microsoft.com/office/drawing/2014/main" id="{14DA30FC-8E15-4D06-A091-76A5772D43A4}"/>
              </a:ext>
            </a:extLst>
          </p:cNvPr>
          <p:cNvSpPr>
            <a:spLocks noChangeArrowheads="1"/>
          </p:cNvSpPr>
          <p:nvPr/>
        </p:nvSpPr>
        <p:spPr bwMode="auto">
          <a:xfrm>
            <a:off x="702914" y="1932389"/>
            <a:ext cx="7723650" cy="2511569"/>
          </a:xfrm>
          <a:prstGeom prst="roundRect">
            <a:avLst>
              <a:gd name="adj" fmla="val 10530"/>
            </a:avLst>
          </a:prstGeom>
          <a:noFill/>
          <a:ln w="25400">
            <a:solidFill>
              <a:srgbClr val="17347D"/>
            </a:solidFill>
            <a:prstDash val="sysDot"/>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Verdana" pitchFamily="34" charset="0"/>
              <a:cs typeface="Arial" charset="0"/>
            </a:endParaRPr>
          </a:p>
        </p:txBody>
      </p:sp>
      <p:sp>
        <p:nvSpPr>
          <p:cNvPr id="12" name="文本框 5">
            <a:extLst>
              <a:ext uri="{FF2B5EF4-FFF2-40B4-BE49-F238E27FC236}">
                <a16:creationId xmlns="" xmlns:a16="http://schemas.microsoft.com/office/drawing/2014/main" id="{C300A81C-15FD-4B14-BD8E-5DD83FDEEE72}"/>
              </a:ext>
            </a:extLst>
          </p:cNvPr>
          <p:cNvSpPr txBox="1">
            <a:spLocks noChangeArrowheads="1"/>
          </p:cNvSpPr>
          <p:nvPr/>
        </p:nvSpPr>
        <p:spPr bwMode="auto">
          <a:xfrm>
            <a:off x="865723" y="2088235"/>
            <a:ext cx="7416823" cy="208364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685800" eaLnBrk="0" hangingPunct="0">
              <a:lnSpc>
                <a:spcPct val="110000"/>
              </a:lnSpc>
              <a:buClr>
                <a:srgbClr val="FF9900"/>
              </a:buClr>
              <a:buFont typeface="Wingdings" panose="05000000000000000000" pitchFamily="2" charset="2"/>
              <a:buChar char="Ø"/>
            </a:pPr>
            <a:r>
              <a:rPr lang="zh-CN" altLang="en-US" sz="2400" b="1" dirty="0">
                <a:solidFill>
                  <a:srgbClr val="00366C"/>
                </a:solidFill>
                <a:latin typeface="Arial" charset="0"/>
                <a:cs typeface="Arial" charset="0"/>
              </a:rPr>
              <a:t>使用公开的构成要件</a:t>
            </a:r>
          </a:p>
          <a:p>
            <a:pPr marL="285750" indent="-285750" defTabSz="685800" eaLnBrk="0" hangingPunct="0">
              <a:lnSpc>
                <a:spcPct val="110000"/>
              </a:lnSpc>
              <a:spcBef>
                <a:spcPts val="600"/>
              </a:spcBef>
              <a:buClr>
                <a:srgbClr val="000066"/>
              </a:buClr>
              <a:buFont typeface="Arial" panose="020B0604020202020204" pitchFamily="34" charset="0"/>
              <a:buChar char="♦"/>
            </a:pPr>
            <a:r>
              <a:rPr lang="zh-CN" altLang="en-US" sz="2000" b="1" dirty="0">
                <a:solidFill>
                  <a:srgbClr val="00366C"/>
                </a:solidFill>
                <a:latin typeface="楷体" panose="02010609060101010101" pitchFamily="49" charset="-122"/>
                <a:ea typeface="楷体" panose="02010609060101010101" pitchFamily="49" charset="-122"/>
                <a:cs typeface="Arial" charset="0"/>
              </a:rPr>
              <a:t>因使用而导致技术方案的公开 </a:t>
            </a:r>
            <a:endParaRPr lang="en-US" altLang="zh-CN" sz="2000" b="1" dirty="0">
              <a:solidFill>
                <a:srgbClr val="00366C"/>
              </a:solidFill>
              <a:latin typeface="楷体" panose="02010609060101010101" pitchFamily="49" charset="-122"/>
              <a:ea typeface="楷体" panose="02010609060101010101" pitchFamily="49" charset="-122"/>
              <a:cs typeface="Arial" charset="0"/>
            </a:endParaRPr>
          </a:p>
          <a:p>
            <a:pPr marL="285750" indent="-285750" defTabSz="685800" eaLnBrk="0" hangingPunct="0">
              <a:lnSpc>
                <a:spcPct val="110000"/>
              </a:lnSpc>
              <a:spcBef>
                <a:spcPts val="600"/>
              </a:spcBef>
              <a:buClr>
                <a:srgbClr val="000066"/>
              </a:buClr>
              <a:buFont typeface="Arial" panose="020B0604020202020204" pitchFamily="34" charset="0"/>
              <a:buChar char="♦"/>
            </a:pPr>
            <a:r>
              <a:rPr lang="zh-CN" altLang="en-US" sz="2000" b="1" dirty="0">
                <a:solidFill>
                  <a:srgbClr val="00366C"/>
                </a:solidFill>
                <a:latin typeface="楷体" panose="02010609060101010101" pitchFamily="49" charset="-122"/>
                <a:ea typeface="楷体" panose="02010609060101010101" pitchFamily="49" charset="-122"/>
                <a:cs typeface="Arial" charset="0"/>
              </a:rPr>
              <a:t>因使用而导致技术方案处于公众可以得知的状态 </a:t>
            </a:r>
            <a:endParaRPr lang="en-US" altLang="zh-CN" sz="2000" b="1" dirty="0">
              <a:solidFill>
                <a:srgbClr val="00366C"/>
              </a:solidFill>
              <a:latin typeface="楷体" panose="02010609060101010101" pitchFamily="49" charset="-122"/>
              <a:ea typeface="楷体" panose="02010609060101010101" pitchFamily="49" charset="-122"/>
              <a:cs typeface="Arial" charset="0"/>
            </a:endParaRPr>
          </a:p>
          <a:p>
            <a:pPr marL="285750" indent="-285750" defTabSz="685800" eaLnBrk="0" hangingPunct="0">
              <a:lnSpc>
                <a:spcPct val="110000"/>
              </a:lnSpc>
              <a:spcBef>
                <a:spcPts val="600"/>
              </a:spcBef>
              <a:buClr>
                <a:srgbClr val="000066"/>
              </a:buClr>
              <a:buFont typeface="Arial" panose="020B0604020202020204" pitchFamily="34" charset="0"/>
              <a:buChar char="♦"/>
            </a:pPr>
            <a:r>
              <a:rPr lang="zh-CN" altLang="en-US" sz="2000" b="1" dirty="0">
                <a:solidFill>
                  <a:srgbClr val="00366C"/>
                </a:solidFill>
                <a:latin typeface="楷体" panose="02010609060101010101" pitchFamily="49" charset="-122"/>
                <a:ea typeface="楷体" panose="02010609060101010101" pitchFamily="49" charset="-122"/>
                <a:cs typeface="Arial" charset="0"/>
              </a:rPr>
              <a:t>使用公开的方式：能够使公众得知其技术内容的</a:t>
            </a:r>
            <a:r>
              <a:rPr lang="zh-CN" altLang="en-US" sz="2000" b="1" dirty="0">
                <a:solidFill>
                  <a:srgbClr val="C00000"/>
                </a:solidFill>
                <a:latin typeface="楷体" panose="02010609060101010101" pitchFamily="49" charset="-122"/>
                <a:ea typeface="楷体" panose="02010609060101010101" pitchFamily="49" charset="-122"/>
                <a:cs typeface="Arial" charset="0"/>
              </a:rPr>
              <a:t>制造</a:t>
            </a:r>
            <a:r>
              <a:rPr lang="zh-CN" altLang="en-US" sz="2000" b="1" dirty="0">
                <a:solidFill>
                  <a:srgbClr val="00366C"/>
                </a:solidFill>
                <a:latin typeface="楷体" panose="02010609060101010101" pitchFamily="49" charset="-122"/>
                <a:ea typeface="楷体" panose="02010609060101010101" pitchFamily="49" charset="-122"/>
                <a:cs typeface="Arial" charset="0"/>
              </a:rPr>
              <a:t>、</a:t>
            </a:r>
            <a:r>
              <a:rPr lang="zh-CN" altLang="en-US" sz="2000" b="1" dirty="0">
                <a:solidFill>
                  <a:srgbClr val="C00000"/>
                </a:solidFill>
                <a:latin typeface="楷体" panose="02010609060101010101" pitchFamily="49" charset="-122"/>
                <a:ea typeface="楷体" panose="02010609060101010101" pitchFamily="49" charset="-122"/>
                <a:cs typeface="Arial" charset="0"/>
              </a:rPr>
              <a:t>使用</a:t>
            </a:r>
            <a:r>
              <a:rPr lang="zh-CN" altLang="en-US" sz="2000" b="1" dirty="0">
                <a:solidFill>
                  <a:srgbClr val="00366C"/>
                </a:solidFill>
                <a:latin typeface="楷体" panose="02010609060101010101" pitchFamily="49" charset="-122"/>
                <a:ea typeface="楷体" panose="02010609060101010101" pitchFamily="49" charset="-122"/>
                <a:cs typeface="Arial" charset="0"/>
              </a:rPr>
              <a:t>、</a:t>
            </a:r>
            <a:r>
              <a:rPr lang="zh-CN" altLang="en-US" sz="2000" b="1" dirty="0">
                <a:solidFill>
                  <a:srgbClr val="C00000"/>
                </a:solidFill>
                <a:latin typeface="楷体" panose="02010609060101010101" pitchFamily="49" charset="-122"/>
                <a:ea typeface="楷体" panose="02010609060101010101" pitchFamily="49" charset="-122"/>
                <a:cs typeface="Arial" charset="0"/>
              </a:rPr>
              <a:t>销售</a:t>
            </a:r>
            <a:r>
              <a:rPr lang="zh-CN" altLang="en-US" sz="2000" b="1" dirty="0">
                <a:solidFill>
                  <a:srgbClr val="00366C"/>
                </a:solidFill>
                <a:latin typeface="楷体" panose="02010609060101010101" pitchFamily="49" charset="-122"/>
                <a:ea typeface="楷体" panose="02010609060101010101" pitchFamily="49" charset="-122"/>
                <a:cs typeface="Arial" charset="0"/>
              </a:rPr>
              <a:t>、进口、交换、馈赠、演示、展出等 </a:t>
            </a:r>
            <a:endParaRPr lang="en-US" altLang="zh-CN" sz="2000" b="1" dirty="0">
              <a:solidFill>
                <a:srgbClr val="00366C"/>
              </a:solidFill>
              <a:latin typeface="楷体" panose="02010609060101010101" pitchFamily="49" charset="-122"/>
              <a:ea typeface="楷体" panose="02010609060101010101" pitchFamily="49" charset="-122"/>
              <a:cs typeface="Arial" charset="0"/>
            </a:endParaRPr>
          </a:p>
        </p:txBody>
      </p:sp>
    </p:spTree>
    <p:extLst>
      <p:ext uri="{BB962C8B-B14F-4D97-AF65-F5344CB8AC3E}">
        <p14:creationId xmlns="" xmlns:p14="http://schemas.microsoft.com/office/powerpoint/2010/main" val="21095206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par>
                          <p:cTn id="13" fill="hold">
                            <p:stCondLst>
                              <p:cond delay="500"/>
                            </p:stCondLst>
                            <p:childTnLst>
                              <p:par>
                                <p:cTn id="14" presetID="22" presetClass="entr" presetSubtype="8" fill="hold" grpId="0" nodeType="after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1000"/>
                                        <p:tgtEl>
                                          <p:spTgt spid="11"/>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a:t>
            </a:r>
            <a:r>
              <a:rPr lang="zh-CN" altLang="en-US" dirty="0"/>
              <a:t>典型意义 </a:t>
            </a:r>
            <a:endParaRPr lang="en-GB" dirty="0"/>
          </a:p>
        </p:txBody>
      </p:sp>
      <p:sp>
        <p:nvSpPr>
          <p:cNvPr id="5" name="灯片编号占位符 4"/>
          <p:cNvSpPr>
            <a:spLocks noGrp="1"/>
          </p:cNvSpPr>
          <p:nvPr>
            <p:ph type="sldNum" sz="quarter" idx="12"/>
          </p:nvPr>
        </p:nvSpPr>
        <p:spPr/>
        <p:txBody>
          <a:bodyPr/>
          <a:lstStyle/>
          <a:p>
            <a:pPr>
              <a:defRPr/>
            </a:pPr>
            <a:fld id="{22D04255-3A70-43C4-AE64-3F52340821D6}" type="slidenum">
              <a:rPr lang="en-US" altLang="zh-CN" smtClean="0"/>
              <a:pPr>
                <a:defRPr/>
              </a:pPr>
              <a:t>15</a:t>
            </a:fld>
            <a:endParaRPr lang="en-US" altLang="zh-CN"/>
          </a:p>
        </p:txBody>
      </p:sp>
      <p:sp>
        <p:nvSpPr>
          <p:cNvPr id="6" name="Rectangle 10">
            <a:extLst>
              <a:ext uri="{FF2B5EF4-FFF2-40B4-BE49-F238E27FC236}">
                <a16:creationId xmlns="" xmlns:a16="http://schemas.microsoft.com/office/drawing/2014/main" id="{4B93E736-FB09-4DBE-91A5-EF2A17FD7A58}"/>
              </a:ext>
            </a:extLst>
          </p:cNvPr>
          <p:cNvSpPr>
            <a:spLocks noChangeArrowheads="1"/>
          </p:cNvSpPr>
          <p:nvPr/>
        </p:nvSpPr>
        <p:spPr bwMode="auto">
          <a:xfrm>
            <a:off x="611561" y="1131590"/>
            <a:ext cx="504056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eaLnBrk="0" hangingPunct="0"/>
            <a:r>
              <a:rPr lang="zh-CN" altLang="en-US" sz="3200" b="1" dirty="0">
                <a:solidFill>
                  <a:srgbClr val="00366C"/>
                </a:solidFill>
                <a:ea typeface="黑体" pitchFamily="49" charset="-122"/>
                <a:cs typeface="Arial" pitchFamily="34" charset="0"/>
              </a:rPr>
              <a:t>药品的使用公开 </a:t>
            </a:r>
          </a:p>
        </p:txBody>
      </p:sp>
      <p:sp>
        <p:nvSpPr>
          <p:cNvPr id="7" name="矩形 19">
            <a:extLst>
              <a:ext uri="{FF2B5EF4-FFF2-40B4-BE49-F238E27FC236}">
                <a16:creationId xmlns="" xmlns:a16="http://schemas.microsoft.com/office/drawing/2014/main" id="{5EA52339-D169-492B-AE4C-FA259B36FE0C}"/>
              </a:ext>
            </a:extLst>
          </p:cNvPr>
          <p:cNvSpPr>
            <a:spLocks noChangeArrowheads="1"/>
          </p:cNvSpPr>
          <p:nvPr/>
        </p:nvSpPr>
        <p:spPr bwMode="gray">
          <a:xfrm>
            <a:off x="500034" y="1257355"/>
            <a:ext cx="42863" cy="360000"/>
          </a:xfrm>
          <a:prstGeom prst="rect">
            <a:avLst/>
          </a:prstGeom>
          <a:solidFill>
            <a:srgbClr val="FF990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17347D"/>
              </a:solidFill>
              <a:latin typeface="Calibri"/>
            </a:endParaRPr>
          </a:p>
        </p:txBody>
      </p:sp>
      <p:sp>
        <p:nvSpPr>
          <p:cNvPr id="66" name="自选图形 3">
            <a:extLst>
              <a:ext uri="{FF2B5EF4-FFF2-40B4-BE49-F238E27FC236}">
                <a16:creationId xmlns="" xmlns:a16="http://schemas.microsoft.com/office/drawing/2014/main" id="{C6EAB1D5-02AC-4881-A245-F88F4258A0F3}"/>
              </a:ext>
            </a:extLst>
          </p:cNvPr>
          <p:cNvSpPr>
            <a:spLocks noChangeArrowheads="1"/>
          </p:cNvSpPr>
          <p:nvPr/>
        </p:nvSpPr>
        <p:spPr bwMode="auto">
          <a:xfrm>
            <a:off x="4788025" y="1805063"/>
            <a:ext cx="3898775" cy="2592000"/>
          </a:xfrm>
          <a:prstGeom prst="roundRect">
            <a:avLst>
              <a:gd name="adj" fmla="val 12375"/>
            </a:avLst>
          </a:prstGeom>
          <a:noFill/>
          <a:ln w="38100">
            <a:solidFill>
              <a:srgbClr val="17347D"/>
            </a:solidFill>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Verdana" pitchFamily="34" charset="0"/>
              <a:cs typeface="Arial" charset="0"/>
            </a:endParaRPr>
          </a:p>
        </p:txBody>
      </p:sp>
      <p:sp>
        <p:nvSpPr>
          <p:cNvPr id="67" name="自选图形 4">
            <a:extLst>
              <a:ext uri="{FF2B5EF4-FFF2-40B4-BE49-F238E27FC236}">
                <a16:creationId xmlns="" xmlns:a16="http://schemas.microsoft.com/office/drawing/2014/main" id="{81C5C42C-6D32-44DE-8963-BEEA9FD9D463}"/>
              </a:ext>
            </a:extLst>
          </p:cNvPr>
          <p:cNvSpPr>
            <a:spLocks noChangeArrowheads="1"/>
          </p:cNvSpPr>
          <p:nvPr/>
        </p:nvSpPr>
        <p:spPr bwMode="auto">
          <a:xfrm>
            <a:off x="457201" y="1805063"/>
            <a:ext cx="3898775" cy="2592000"/>
          </a:xfrm>
          <a:prstGeom prst="roundRect">
            <a:avLst>
              <a:gd name="adj" fmla="val 12681"/>
            </a:avLst>
          </a:prstGeom>
          <a:noFill/>
          <a:ln w="38100">
            <a:solidFill>
              <a:srgbClr val="17347D"/>
            </a:solidFill>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Verdana" pitchFamily="34" charset="0"/>
              <a:cs typeface="Arial" charset="0"/>
            </a:endParaRPr>
          </a:p>
        </p:txBody>
      </p:sp>
      <p:sp>
        <p:nvSpPr>
          <p:cNvPr id="68" name="文本框 5">
            <a:extLst>
              <a:ext uri="{FF2B5EF4-FFF2-40B4-BE49-F238E27FC236}">
                <a16:creationId xmlns="" xmlns:a16="http://schemas.microsoft.com/office/drawing/2014/main" id="{A08586EA-7F3B-4E9E-A8EE-287E84A6FE05}"/>
              </a:ext>
            </a:extLst>
          </p:cNvPr>
          <p:cNvSpPr txBox="1">
            <a:spLocks noChangeArrowheads="1"/>
          </p:cNvSpPr>
          <p:nvPr/>
        </p:nvSpPr>
        <p:spPr bwMode="auto">
          <a:xfrm>
            <a:off x="611561" y="2008528"/>
            <a:ext cx="3600399" cy="12526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685800" eaLnBrk="0" hangingPunct="0">
              <a:lnSpc>
                <a:spcPct val="110000"/>
              </a:lnSpc>
              <a:buClr>
                <a:srgbClr val="FF9900"/>
              </a:buClr>
              <a:buFont typeface="Wingdings" panose="05000000000000000000" pitchFamily="2" charset="2"/>
              <a:buChar char="Ø"/>
            </a:pPr>
            <a:r>
              <a:rPr lang="zh-CN" altLang="en-US" sz="2400" b="1" dirty="0">
                <a:solidFill>
                  <a:srgbClr val="00366C"/>
                </a:solidFill>
                <a:latin typeface="Arial" charset="0"/>
                <a:cs typeface="Arial" charset="0"/>
              </a:rPr>
              <a:t>公开销售的认定</a:t>
            </a:r>
          </a:p>
          <a:p>
            <a:pPr marL="285750" indent="-285750" defTabSz="685800" eaLnBrk="0" hangingPunct="0">
              <a:lnSpc>
                <a:spcPct val="110000"/>
              </a:lnSpc>
              <a:spcBef>
                <a:spcPts val="600"/>
              </a:spcBef>
              <a:buClr>
                <a:srgbClr val="000066"/>
              </a:buClr>
              <a:buFont typeface="Arial" panose="020B0604020202020204" pitchFamily="34" charset="0"/>
              <a:buChar char="♦"/>
            </a:pPr>
            <a:r>
              <a:rPr lang="zh-CN" altLang="en-US" sz="2000" b="1" dirty="0">
                <a:solidFill>
                  <a:srgbClr val="00366C"/>
                </a:solidFill>
                <a:latin typeface="楷体" panose="02010609060101010101" pitchFamily="49" charset="-122"/>
                <a:ea typeface="楷体" panose="02010609060101010101" pitchFamily="49" charset="-122"/>
                <a:cs typeface="Arial" charset="0"/>
              </a:rPr>
              <a:t>药品审批时间能否认定为上市销售时间？ </a:t>
            </a:r>
            <a:endParaRPr lang="en-US" altLang="zh-CN" sz="2000" b="1" dirty="0">
              <a:solidFill>
                <a:srgbClr val="00366C"/>
              </a:solidFill>
              <a:latin typeface="楷体" panose="02010609060101010101" pitchFamily="49" charset="-122"/>
              <a:ea typeface="楷体" panose="02010609060101010101" pitchFamily="49" charset="-122"/>
              <a:cs typeface="Arial" charset="0"/>
            </a:endParaRPr>
          </a:p>
        </p:txBody>
      </p:sp>
      <p:sp>
        <p:nvSpPr>
          <p:cNvPr id="72" name="文本框 18">
            <a:extLst>
              <a:ext uri="{FF2B5EF4-FFF2-40B4-BE49-F238E27FC236}">
                <a16:creationId xmlns="" xmlns:a16="http://schemas.microsoft.com/office/drawing/2014/main" id="{84944101-D425-4C90-A284-7B42D3B02FF3}"/>
              </a:ext>
            </a:extLst>
          </p:cNvPr>
          <p:cNvSpPr txBox="1">
            <a:spLocks noChangeArrowheads="1"/>
          </p:cNvSpPr>
          <p:nvPr/>
        </p:nvSpPr>
        <p:spPr bwMode="auto">
          <a:xfrm>
            <a:off x="4932040" y="2008528"/>
            <a:ext cx="3600399" cy="204229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685800">
              <a:lnSpc>
                <a:spcPct val="110000"/>
              </a:lnSpc>
              <a:buClr>
                <a:srgbClr val="FF9900"/>
              </a:buClr>
              <a:buFont typeface="Wingdings" panose="05000000000000000000" pitchFamily="2" charset="2"/>
              <a:buChar char="Ø"/>
            </a:pPr>
            <a:r>
              <a:rPr lang="zh-CN" altLang="en-US" sz="2400" b="1" dirty="0">
                <a:solidFill>
                  <a:srgbClr val="00366C"/>
                </a:solidFill>
                <a:latin typeface="Arial" charset="0"/>
                <a:cs typeface="Arial" charset="0"/>
              </a:rPr>
              <a:t>关于临床应用 </a:t>
            </a:r>
            <a:endParaRPr lang="en-US" altLang="zh-CN" sz="2400" b="1" dirty="0">
              <a:solidFill>
                <a:srgbClr val="00366C"/>
              </a:solidFill>
              <a:latin typeface="楷体" panose="02010609060101010101" pitchFamily="49" charset="-122"/>
              <a:ea typeface="楷体" panose="02010609060101010101" pitchFamily="49" charset="-122"/>
              <a:cs typeface="Arial" charset="0"/>
            </a:endParaRPr>
          </a:p>
          <a:p>
            <a:pPr marL="285750" indent="-285750" defTabSz="685800">
              <a:lnSpc>
                <a:spcPct val="110000"/>
              </a:lnSpc>
              <a:spcBef>
                <a:spcPts val="600"/>
              </a:spcBef>
              <a:buClr>
                <a:srgbClr val="000066"/>
              </a:buClr>
              <a:buFont typeface="Arial" panose="020B0604020202020204" pitchFamily="34" charset="0"/>
              <a:buChar char="♦"/>
            </a:pPr>
            <a:r>
              <a:rPr lang="zh-CN" altLang="en-US" sz="2000" b="1" dirty="0">
                <a:solidFill>
                  <a:srgbClr val="00366C"/>
                </a:solidFill>
                <a:latin typeface="楷体" panose="02010609060101010101" pitchFamily="49" charset="-122"/>
                <a:ea typeface="楷体" panose="02010609060101010101" pitchFamily="49" charset="-122"/>
                <a:cs typeface="Arial" charset="0"/>
              </a:rPr>
              <a:t>药品的临床应用能否导致公众得知药物成分的晶型？ </a:t>
            </a:r>
            <a:endParaRPr lang="en-US" altLang="zh-CN" sz="2000" b="1" dirty="0">
              <a:solidFill>
                <a:srgbClr val="00366C"/>
              </a:solidFill>
              <a:latin typeface="楷体" panose="02010609060101010101" pitchFamily="49" charset="-122"/>
              <a:ea typeface="楷体" panose="02010609060101010101" pitchFamily="49" charset="-122"/>
              <a:cs typeface="Arial" charset="0"/>
            </a:endParaRPr>
          </a:p>
          <a:p>
            <a:pPr marL="742950" lvl="1" indent="-285750" defTabSz="685800">
              <a:lnSpc>
                <a:spcPct val="110000"/>
              </a:lnSpc>
              <a:spcBef>
                <a:spcPts val="600"/>
              </a:spcBef>
              <a:buClr>
                <a:srgbClr val="000066"/>
              </a:buClr>
              <a:buFont typeface="Arial" panose="020B0604020202020204" pitchFamily="34" charset="0"/>
              <a:buChar char="♦"/>
            </a:pPr>
            <a:r>
              <a:rPr lang="zh-CN" altLang="en-US" sz="2000" b="1" dirty="0">
                <a:solidFill>
                  <a:srgbClr val="00366C"/>
                </a:solidFill>
                <a:latin typeface="楷体" panose="02010609060101010101" pitchFamily="49" charset="-122"/>
                <a:ea typeface="楷体" panose="02010609060101010101" pitchFamily="49" charset="-122"/>
                <a:cs typeface="Arial" charset="0"/>
              </a:rPr>
              <a:t>医师</a:t>
            </a:r>
            <a:r>
              <a:rPr lang="en-US" altLang="zh-CN" sz="2000" b="1" dirty="0">
                <a:solidFill>
                  <a:srgbClr val="00366C"/>
                </a:solidFill>
                <a:latin typeface="楷体" panose="02010609060101010101" pitchFamily="49" charset="-122"/>
                <a:ea typeface="楷体" panose="02010609060101010101" pitchFamily="49" charset="-122"/>
                <a:cs typeface="Arial" charset="0"/>
              </a:rPr>
              <a:t>/</a:t>
            </a:r>
            <a:r>
              <a:rPr lang="zh-CN" altLang="en-US" sz="2000" b="1" dirty="0">
                <a:solidFill>
                  <a:srgbClr val="00366C"/>
                </a:solidFill>
                <a:latin typeface="楷体" panose="02010609060101010101" pitchFamily="49" charset="-122"/>
                <a:ea typeface="楷体" panose="02010609060101010101" pitchFamily="49" charset="-122"/>
                <a:cs typeface="Arial" charset="0"/>
              </a:rPr>
              <a:t>药师？ </a:t>
            </a:r>
            <a:endParaRPr lang="en-US" altLang="zh-CN" sz="2000" b="1" dirty="0">
              <a:solidFill>
                <a:srgbClr val="00366C"/>
              </a:solidFill>
              <a:latin typeface="楷体" panose="02010609060101010101" pitchFamily="49" charset="-122"/>
              <a:ea typeface="楷体" panose="02010609060101010101" pitchFamily="49" charset="-122"/>
              <a:cs typeface="Arial" charset="0"/>
            </a:endParaRPr>
          </a:p>
          <a:p>
            <a:pPr marL="742950" lvl="1" indent="-285750" defTabSz="685800">
              <a:lnSpc>
                <a:spcPct val="110000"/>
              </a:lnSpc>
              <a:spcBef>
                <a:spcPts val="600"/>
              </a:spcBef>
              <a:buClr>
                <a:srgbClr val="000066"/>
              </a:buClr>
              <a:buFont typeface="Arial" panose="020B0604020202020204" pitchFamily="34" charset="0"/>
              <a:buChar char="♦"/>
            </a:pPr>
            <a:r>
              <a:rPr lang="zh-CN" altLang="en-US" sz="2000" b="1" dirty="0">
                <a:solidFill>
                  <a:srgbClr val="00366C"/>
                </a:solidFill>
                <a:latin typeface="楷体" panose="02010609060101010101" pitchFamily="49" charset="-122"/>
                <a:ea typeface="楷体" panose="02010609060101010101" pitchFamily="49" charset="-122"/>
                <a:cs typeface="Arial" charset="0"/>
              </a:rPr>
              <a:t>患者？ </a:t>
            </a:r>
            <a:endParaRPr lang="en-US" altLang="zh-CN" sz="2000" b="1" dirty="0">
              <a:solidFill>
                <a:srgbClr val="00366C"/>
              </a:solidFill>
              <a:latin typeface="楷体" panose="02010609060101010101" pitchFamily="49" charset="-122"/>
              <a:ea typeface="楷体" panose="02010609060101010101" pitchFamily="49" charset="-122"/>
              <a:cs typeface="Arial" charset="0"/>
            </a:endParaRPr>
          </a:p>
        </p:txBody>
      </p:sp>
    </p:spTree>
    <p:extLst>
      <p:ext uri="{BB962C8B-B14F-4D97-AF65-F5344CB8AC3E}">
        <p14:creationId xmlns="" xmlns:p14="http://schemas.microsoft.com/office/powerpoint/2010/main" val="7264290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67"/>
                                        </p:tgtEl>
                                        <p:attrNameLst>
                                          <p:attrName>style.visibility</p:attrName>
                                        </p:attrNameLst>
                                      </p:cBhvr>
                                      <p:to>
                                        <p:strVal val="visible"/>
                                      </p:to>
                                    </p:set>
                                    <p:animEffect transition="in" filter="wipe(up)">
                                      <p:cBhvr>
                                        <p:cTn id="7" dur="1000"/>
                                        <p:tgtEl>
                                          <p:spTgt spid="67"/>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68"/>
                                        </p:tgtEl>
                                        <p:attrNameLst>
                                          <p:attrName>style.visibility</p:attrName>
                                        </p:attrNameLst>
                                      </p:cBhvr>
                                      <p:to>
                                        <p:strVal val="visible"/>
                                      </p:to>
                                    </p:set>
                                    <p:animEffect transition="in" filter="wipe(up)">
                                      <p:cBhvr>
                                        <p:cTn id="10" dur="1000"/>
                                        <p:tgtEl>
                                          <p:spTgt spid="68"/>
                                        </p:tgtEl>
                                      </p:cBhvr>
                                    </p:animEffect>
                                  </p:childTnLst>
                                </p:cTn>
                              </p:par>
                            </p:childTnLst>
                          </p:cTn>
                        </p:par>
                        <p:par>
                          <p:cTn id="11" fill="hold">
                            <p:stCondLst>
                              <p:cond delay="1500"/>
                            </p:stCondLst>
                            <p:childTnLst>
                              <p:par>
                                <p:cTn id="12" presetID="22" presetClass="entr" presetSubtype="1" fill="hold" grpId="0" nodeType="afterEffect">
                                  <p:stCondLst>
                                    <p:cond delay="1000"/>
                                  </p:stCondLst>
                                  <p:childTnLst>
                                    <p:set>
                                      <p:cBhvr>
                                        <p:cTn id="13" dur="1" fill="hold">
                                          <p:stCondLst>
                                            <p:cond delay="0"/>
                                          </p:stCondLst>
                                        </p:cTn>
                                        <p:tgtEl>
                                          <p:spTgt spid="72"/>
                                        </p:tgtEl>
                                        <p:attrNameLst>
                                          <p:attrName>style.visibility</p:attrName>
                                        </p:attrNameLst>
                                      </p:cBhvr>
                                      <p:to>
                                        <p:strVal val="visible"/>
                                      </p:to>
                                    </p:set>
                                    <p:animEffect transition="in" filter="wipe(up)">
                                      <p:cBhvr>
                                        <p:cTn id="14" dur="1000"/>
                                        <p:tgtEl>
                                          <p:spTgt spid="72"/>
                                        </p:tgtEl>
                                      </p:cBhvr>
                                    </p:animEffect>
                                  </p:childTnLst>
                                </p:cTn>
                              </p:par>
                              <p:par>
                                <p:cTn id="15" presetID="22" presetClass="entr" presetSubtype="1" fill="hold" grpId="0" nodeType="withEffect">
                                  <p:stCondLst>
                                    <p:cond delay="1000"/>
                                  </p:stCondLst>
                                  <p:childTnLst>
                                    <p:set>
                                      <p:cBhvr>
                                        <p:cTn id="16" dur="1" fill="hold">
                                          <p:stCondLst>
                                            <p:cond delay="0"/>
                                          </p:stCondLst>
                                        </p:cTn>
                                        <p:tgtEl>
                                          <p:spTgt spid="66"/>
                                        </p:tgtEl>
                                        <p:attrNameLst>
                                          <p:attrName>style.visibility</p:attrName>
                                        </p:attrNameLst>
                                      </p:cBhvr>
                                      <p:to>
                                        <p:strVal val="visible"/>
                                      </p:to>
                                    </p:set>
                                    <p:animEffect transition="in" filter="wipe(up)">
                                      <p:cBhvr>
                                        <p:cTn id="17"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p:bldP spid="7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E3F736F-A407-40AA-800B-0D848B1F9E07}"/>
              </a:ext>
            </a:extLst>
          </p:cNvPr>
          <p:cNvSpPr>
            <a:spLocks noGrp="1"/>
          </p:cNvSpPr>
          <p:nvPr>
            <p:ph type="title"/>
          </p:nvPr>
        </p:nvSpPr>
        <p:spPr/>
        <p:txBody>
          <a:bodyPr/>
          <a:lstStyle/>
          <a:p>
            <a:r>
              <a:rPr lang="zh-CN" altLang="en-US" dirty="0" smtClean="0"/>
              <a:t>二、</a:t>
            </a:r>
            <a:r>
              <a:rPr lang="zh-CN" altLang="en-US" dirty="0"/>
              <a:t>典型意义 </a:t>
            </a:r>
          </a:p>
        </p:txBody>
      </p:sp>
      <p:sp>
        <p:nvSpPr>
          <p:cNvPr id="4" name="灯片编号占位符 3">
            <a:extLst>
              <a:ext uri="{FF2B5EF4-FFF2-40B4-BE49-F238E27FC236}">
                <a16:creationId xmlns="" xmlns:a16="http://schemas.microsoft.com/office/drawing/2014/main" id="{4487FDB3-6569-4283-964E-43CE637F86BA}"/>
              </a:ext>
            </a:extLst>
          </p:cNvPr>
          <p:cNvSpPr>
            <a:spLocks noGrp="1"/>
          </p:cNvSpPr>
          <p:nvPr>
            <p:ph type="sldNum" sz="quarter" idx="12"/>
          </p:nvPr>
        </p:nvSpPr>
        <p:spPr/>
        <p:txBody>
          <a:bodyPr/>
          <a:lstStyle/>
          <a:p>
            <a:pPr>
              <a:defRPr/>
            </a:pPr>
            <a:fld id="{22D04255-3A70-43C4-AE64-3F52340821D6}" type="slidenum">
              <a:rPr lang="en-US" altLang="zh-CN" smtClean="0"/>
              <a:pPr>
                <a:defRPr/>
              </a:pPr>
              <a:t>16</a:t>
            </a:fld>
            <a:endParaRPr lang="en-US" altLang="zh-CN" dirty="0"/>
          </a:p>
        </p:txBody>
      </p:sp>
      <p:sp>
        <p:nvSpPr>
          <p:cNvPr id="26" name="Rectangle 10">
            <a:extLst>
              <a:ext uri="{FF2B5EF4-FFF2-40B4-BE49-F238E27FC236}">
                <a16:creationId xmlns="" xmlns:a16="http://schemas.microsoft.com/office/drawing/2014/main" id="{8412D482-3F31-4068-9733-B03E2E348CD2}"/>
              </a:ext>
            </a:extLst>
          </p:cNvPr>
          <p:cNvSpPr>
            <a:spLocks noChangeArrowheads="1"/>
          </p:cNvSpPr>
          <p:nvPr/>
        </p:nvSpPr>
        <p:spPr bwMode="auto">
          <a:xfrm>
            <a:off x="611560" y="1131590"/>
            <a:ext cx="504056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eaLnBrk="0" hangingPunct="0"/>
            <a:r>
              <a:rPr lang="zh-CN" altLang="en-US" sz="3200" b="1" dirty="0">
                <a:solidFill>
                  <a:srgbClr val="00366C"/>
                </a:solidFill>
                <a:ea typeface="黑体" pitchFamily="49" charset="-122"/>
                <a:cs typeface="Arial" pitchFamily="34" charset="0"/>
              </a:rPr>
              <a:t>晶体</a:t>
            </a:r>
            <a:r>
              <a:rPr lang="zh-CN" altLang="en-US" sz="3200" b="1" dirty="0" smtClean="0">
                <a:solidFill>
                  <a:srgbClr val="00366C"/>
                </a:solidFill>
                <a:ea typeface="黑体" pitchFamily="49" charset="-122"/>
                <a:cs typeface="Arial" pitchFamily="34" charset="0"/>
              </a:rPr>
              <a:t>发明的创造性 </a:t>
            </a:r>
            <a:endParaRPr lang="zh-CN" altLang="en-US" sz="3200" b="1" dirty="0">
              <a:solidFill>
                <a:srgbClr val="00366C"/>
              </a:solidFill>
              <a:ea typeface="黑体" pitchFamily="49" charset="-122"/>
              <a:cs typeface="Arial" pitchFamily="34" charset="0"/>
            </a:endParaRPr>
          </a:p>
        </p:txBody>
      </p:sp>
      <p:sp>
        <p:nvSpPr>
          <p:cNvPr id="28" name="矩形 19">
            <a:extLst>
              <a:ext uri="{FF2B5EF4-FFF2-40B4-BE49-F238E27FC236}">
                <a16:creationId xmlns="" xmlns:a16="http://schemas.microsoft.com/office/drawing/2014/main" id="{6FFB4D3F-F8B1-4C10-8F23-17211BA9FD3A}"/>
              </a:ext>
            </a:extLst>
          </p:cNvPr>
          <p:cNvSpPr>
            <a:spLocks noChangeArrowheads="1"/>
          </p:cNvSpPr>
          <p:nvPr/>
        </p:nvSpPr>
        <p:spPr bwMode="gray">
          <a:xfrm>
            <a:off x="500034" y="1257355"/>
            <a:ext cx="42863" cy="360000"/>
          </a:xfrm>
          <a:prstGeom prst="rect">
            <a:avLst/>
          </a:prstGeom>
          <a:solidFill>
            <a:srgbClr val="FF990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17347D"/>
              </a:solidFill>
              <a:latin typeface="Calibri"/>
            </a:endParaRPr>
          </a:p>
        </p:txBody>
      </p:sp>
      <p:sp>
        <p:nvSpPr>
          <p:cNvPr id="38" name="AutoShape 4">
            <a:extLst>
              <a:ext uri="{FF2B5EF4-FFF2-40B4-BE49-F238E27FC236}">
                <a16:creationId xmlns="" xmlns:a16="http://schemas.microsoft.com/office/drawing/2014/main" id="{1EEC379F-D5F4-439A-B971-C17641AC2225}"/>
              </a:ext>
            </a:extLst>
          </p:cNvPr>
          <p:cNvSpPr>
            <a:spLocks noChangeArrowheads="1"/>
          </p:cNvSpPr>
          <p:nvPr/>
        </p:nvSpPr>
        <p:spPr bwMode="gray">
          <a:xfrm>
            <a:off x="5437909" y="2693468"/>
            <a:ext cx="2563091" cy="1807286"/>
          </a:xfrm>
          <a:prstGeom prst="chevron">
            <a:avLst>
              <a:gd name="adj" fmla="val 16468"/>
            </a:avLst>
          </a:prstGeom>
          <a:gradFill rotWithShape="1">
            <a:gsLst>
              <a:gs pos="0">
                <a:srgbClr val="CCCC00"/>
              </a:gs>
              <a:gs pos="100000">
                <a:srgbClr val="CCCC00">
                  <a:gamma/>
                  <a:tint val="69804"/>
                  <a:invGamma/>
                </a:srgb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B166E"/>
              </a:solidFill>
              <a:effectLst/>
              <a:uLnTx/>
              <a:uFillTx/>
              <a:latin typeface="Arial" panose="020B0604020202020204" pitchFamily="34" charset="0"/>
            </a:endParaRPr>
          </a:p>
        </p:txBody>
      </p:sp>
      <p:sp>
        <p:nvSpPr>
          <p:cNvPr id="39" name="AutoShape 5">
            <a:extLst>
              <a:ext uri="{FF2B5EF4-FFF2-40B4-BE49-F238E27FC236}">
                <a16:creationId xmlns="" xmlns:a16="http://schemas.microsoft.com/office/drawing/2014/main" id="{27ED0829-3CE0-4671-9423-EEA68C3726A0}"/>
              </a:ext>
            </a:extLst>
          </p:cNvPr>
          <p:cNvSpPr>
            <a:spLocks noChangeArrowheads="1"/>
          </p:cNvSpPr>
          <p:nvPr/>
        </p:nvSpPr>
        <p:spPr bwMode="gray">
          <a:xfrm>
            <a:off x="3290455" y="2693468"/>
            <a:ext cx="2701636" cy="1807286"/>
          </a:xfrm>
          <a:prstGeom prst="chevron">
            <a:avLst>
              <a:gd name="adj" fmla="val 17842"/>
            </a:avLst>
          </a:prstGeom>
          <a:gradFill rotWithShape="1">
            <a:gsLst>
              <a:gs pos="0">
                <a:srgbClr val="9999FF"/>
              </a:gs>
              <a:gs pos="100000">
                <a:srgbClr val="9999FF">
                  <a:gamma/>
                  <a:tint val="69804"/>
                  <a:invGamma/>
                </a:srgb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2B166E"/>
              </a:solidFill>
              <a:effectLst/>
              <a:uLnTx/>
              <a:uFillTx/>
              <a:latin typeface="Arial" panose="020B0604020202020204" pitchFamily="34" charset="0"/>
            </a:endParaRPr>
          </a:p>
        </p:txBody>
      </p:sp>
      <p:sp>
        <p:nvSpPr>
          <p:cNvPr id="40" name="AutoShape 6">
            <a:extLst>
              <a:ext uri="{FF2B5EF4-FFF2-40B4-BE49-F238E27FC236}">
                <a16:creationId xmlns="" xmlns:a16="http://schemas.microsoft.com/office/drawing/2014/main" id="{88D6B48D-EDF7-4E26-BCC7-8B027AF8787C}"/>
              </a:ext>
            </a:extLst>
          </p:cNvPr>
          <p:cNvSpPr>
            <a:spLocks noChangeArrowheads="1"/>
          </p:cNvSpPr>
          <p:nvPr/>
        </p:nvSpPr>
        <p:spPr bwMode="gray">
          <a:xfrm>
            <a:off x="1143000" y="2693468"/>
            <a:ext cx="2701636" cy="1807286"/>
          </a:xfrm>
          <a:prstGeom prst="chevron">
            <a:avLst>
              <a:gd name="adj" fmla="val 17842"/>
            </a:avLst>
          </a:prstGeom>
          <a:gradFill rotWithShape="1">
            <a:gsLst>
              <a:gs pos="0">
                <a:srgbClr val="458F8F"/>
              </a:gs>
              <a:gs pos="100000">
                <a:srgbClr val="458F8F">
                  <a:gamma/>
                  <a:tint val="69804"/>
                  <a:invGamma/>
                </a:srgb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B166E"/>
              </a:solidFill>
              <a:effectLst/>
              <a:uLnTx/>
              <a:uFillTx/>
              <a:latin typeface="Arial" panose="020B0604020202020204" pitchFamily="34" charset="0"/>
            </a:endParaRPr>
          </a:p>
        </p:txBody>
      </p:sp>
      <p:sp>
        <p:nvSpPr>
          <p:cNvPr id="41" name="AutoShape 7">
            <a:extLst>
              <a:ext uri="{FF2B5EF4-FFF2-40B4-BE49-F238E27FC236}">
                <a16:creationId xmlns="" xmlns:a16="http://schemas.microsoft.com/office/drawing/2014/main" id="{21B7028A-A95D-4E84-9ADA-0FFB9CEDD755}"/>
              </a:ext>
            </a:extLst>
          </p:cNvPr>
          <p:cNvSpPr>
            <a:spLocks noChangeArrowheads="1"/>
          </p:cNvSpPr>
          <p:nvPr/>
        </p:nvSpPr>
        <p:spPr bwMode="gray">
          <a:xfrm>
            <a:off x="1477500" y="1923678"/>
            <a:ext cx="1870364" cy="527763"/>
          </a:xfrm>
          <a:prstGeom prst="roundRect">
            <a:avLst>
              <a:gd name="adj" fmla="val 50000"/>
            </a:avLst>
          </a:prstGeom>
          <a:gradFill rotWithShape="1">
            <a:gsLst>
              <a:gs pos="0">
                <a:srgbClr val="458F8F"/>
              </a:gs>
              <a:gs pos="100000">
                <a:srgbClr val="458F8F">
                  <a:gamma/>
                  <a:tint val="69804"/>
                  <a:invGamma/>
                </a:srgb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eaLnBrk="0" hangingPunct="0">
              <a:defRPr/>
            </a:pPr>
            <a:r>
              <a:rPr lang="zh-CN" altLang="en-US" sz="2000" b="1" kern="0" dirty="0">
                <a:solidFill>
                  <a:srgbClr val="FFFFFF"/>
                </a:solidFill>
                <a:latin typeface="Arial" charset="0"/>
              </a:rPr>
              <a:t>理化性质 </a:t>
            </a:r>
            <a:endParaRPr lang="en-US" altLang="zh-CN" sz="2000" b="1" kern="0" dirty="0">
              <a:solidFill>
                <a:srgbClr val="FFFFFF"/>
              </a:solidFill>
              <a:latin typeface="Arial" charset="0"/>
            </a:endParaRPr>
          </a:p>
        </p:txBody>
      </p:sp>
      <p:sp>
        <p:nvSpPr>
          <p:cNvPr id="42" name="AutoShape 8">
            <a:extLst>
              <a:ext uri="{FF2B5EF4-FFF2-40B4-BE49-F238E27FC236}">
                <a16:creationId xmlns="" xmlns:a16="http://schemas.microsoft.com/office/drawing/2014/main" id="{951A5B2F-B635-41EE-BD74-BB17D1BB31DC}"/>
              </a:ext>
            </a:extLst>
          </p:cNvPr>
          <p:cNvSpPr>
            <a:spLocks noChangeArrowheads="1"/>
          </p:cNvSpPr>
          <p:nvPr/>
        </p:nvSpPr>
        <p:spPr bwMode="gray">
          <a:xfrm>
            <a:off x="3680832" y="1923678"/>
            <a:ext cx="1870364" cy="527763"/>
          </a:xfrm>
          <a:prstGeom prst="roundRect">
            <a:avLst>
              <a:gd name="adj" fmla="val 50000"/>
            </a:avLst>
          </a:prstGeom>
          <a:gradFill rotWithShape="1">
            <a:gsLst>
              <a:gs pos="0">
                <a:srgbClr val="9999FF"/>
              </a:gs>
              <a:gs pos="100000">
                <a:srgbClr val="9999FF">
                  <a:gamma/>
                  <a:tint val="69804"/>
                  <a:invGamma/>
                </a:srgb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a:defRPr/>
            </a:pPr>
            <a:r>
              <a:rPr lang="zh-CN" altLang="en-US" sz="2000" b="1" kern="0" dirty="0">
                <a:solidFill>
                  <a:srgbClr val="FFFFFF"/>
                </a:solidFill>
                <a:latin typeface="Arial" charset="0"/>
              </a:rPr>
              <a:t>制剂特性 </a:t>
            </a:r>
            <a:endParaRPr lang="en-US" altLang="zh-CN" sz="2000" b="1" kern="0" dirty="0">
              <a:solidFill>
                <a:srgbClr val="FFFFFF"/>
              </a:solidFill>
              <a:latin typeface="Arial" charset="0"/>
            </a:endParaRPr>
          </a:p>
        </p:txBody>
      </p:sp>
      <p:sp>
        <p:nvSpPr>
          <p:cNvPr id="43" name="AutoShape 9">
            <a:extLst>
              <a:ext uri="{FF2B5EF4-FFF2-40B4-BE49-F238E27FC236}">
                <a16:creationId xmlns="" xmlns:a16="http://schemas.microsoft.com/office/drawing/2014/main" id="{679E859E-B304-4567-BFC3-284B831C99E8}"/>
              </a:ext>
            </a:extLst>
          </p:cNvPr>
          <p:cNvSpPr>
            <a:spLocks noChangeArrowheads="1"/>
          </p:cNvSpPr>
          <p:nvPr/>
        </p:nvSpPr>
        <p:spPr bwMode="gray">
          <a:xfrm>
            <a:off x="5868144" y="1923678"/>
            <a:ext cx="1870364" cy="527763"/>
          </a:xfrm>
          <a:prstGeom prst="roundRect">
            <a:avLst>
              <a:gd name="adj" fmla="val 50000"/>
            </a:avLst>
          </a:prstGeom>
          <a:gradFill rotWithShape="1">
            <a:gsLst>
              <a:gs pos="0">
                <a:srgbClr val="CCCC00"/>
              </a:gs>
              <a:gs pos="100000">
                <a:srgbClr val="CCCC00">
                  <a:gamma/>
                  <a:tint val="69804"/>
                  <a:invGamma/>
                </a:srgb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a:defRPr/>
            </a:pPr>
            <a:r>
              <a:rPr lang="zh-CN" altLang="en-US" sz="2000" b="1" kern="0" dirty="0">
                <a:solidFill>
                  <a:srgbClr val="FFFFFF"/>
                </a:solidFill>
                <a:latin typeface="Arial" charset="0"/>
              </a:rPr>
              <a:t>生物学性质 </a:t>
            </a:r>
            <a:endParaRPr lang="en-US" altLang="zh-CN" sz="2000" b="1" kern="0" dirty="0">
              <a:solidFill>
                <a:srgbClr val="FFFFFF"/>
              </a:solidFill>
              <a:latin typeface="Arial" charset="0"/>
            </a:endParaRPr>
          </a:p>
        </p:txBody>
      </p:sp>
      <p:sp>
        <p:nvSpPr>
          <p:cNvPr id="44" name="矩形 43">
            <a:extLst>
              <a:ext uri="{FF2B5EF4-FFF2-40B4-BE49-F238E27FC236}">
                <a16:creationId xmlns="" xmlns:a16="http://schemas.microsoft.com/office/drawing/2014/main" id="{A2716677-D7DC-46FB-89BD-A467F58BD896}"/>
              </a:ext>
            </a:extLst>
          </p:cNvPr>
          <p:cNvSpPr/>
          <p:nvPr/>
        </p:nvSpPr>
        <p:spPr>
          <a:xfrm>
            <a:off x="1691680" y="2787774"/>
            <a:ext cx="1821193" cy="1631216"/>
          </a:xfrm>
          <a:prstGeom prst="rect">
            <a:avLst/>
          </a:prstGeom>
        </p:spPr>
        <p:txBody>
          <a:bodyPr wrap="square">
            <a:spAutoFit/>
          </a:bodyPr>
          <a:lstStyle/>
          <a:p>
            <a:pPr marL="342900" indent="-342900" fontAlgn="auto">
              <a:spcBef>
                <a:spcPts val="0"/>
              </a:spcBef>
              <a:spcAft>
                <a:spcPts val="0"/>
              </a:spcAft>
              <a:buClr>
                <a:srgbClr val="CC6600"/>
              </a:buClr>
            </a:pPr>
            <a:r>
              <a:rPr lang="zh-CN" altLang="en-US" sz="2000" b="1" dirty="0">
                <a:solidFill>
                  <a:prstClr val="black"/>
                </a:solidFill>
                <a:latin typeface="Calibri"/>
              </a:rPr>
              <a:t>稳定性 </a:t>
            </a:r>
          </a:p>
          <a:p>
            <a:pPr marL="342900" indent="-342900" fontAlgn="auto">
              <a:spcBef>
                <a:spcPts val="0"/>
              </a:spcBef>
              <a:spcAft>
                <a:spcPts val="0"/>
              </a:spcAft>
              <a:buClr>
                <a:srgbClr val="CC6600"/>
              </a:buClr>
            </a:pPr>
            <a:r>
              <a:rPr lang="zh-CN" altLang="en-US" sz="2000" b="1" dirty="0">
                <a:solidFill>
                  <a:prstClr val="black"/>
                </a:solidFill>
                <a:latin typeface="Calibri"/>
              </a:rPr>
              <a:t>吸湿性 </a:t>
            </a:r>
          </a:p>
          <a:p>
            <a:pPr marL="342900" indent="-342900" fontAlgn="auto">
              <a:spcBef>
                <a:spcPts val="0"/>
              </a:spcBef>
              <a:spcAft>
                <a:spcPts val="0"/>
              </a:spcAft>
              <a:buClr>
                <a:srgbClr val="CC6600"/>
              </a:buClr>
            </a:pPr>
            <a:r>
              <a:rPr lang="zh-CN" altLang="en-US" sz="2000" b="1" dirty="0">
                <a:solidFill>
                  <a:prstClr val="black"/>
                </a:solidFill>
                <a:latin typeface="Calibri"/>
              </a:rPr>
              <a:t>流动性 </a:t>
            </a:r>
          </a:p>
          <a:p>
            <a:pPr marL="342900" indent="-342900" fontAlgn="auto">
              <a:spcBef>
                <a:spcPts val="0"/>
              </a:spcBef>
              <a:spcAft>
                <a:spcPts val="0"/>
              </a:spcAft>
              <a:buClr>
                <a:srgbClr val="CC6600"/>
              </a:buClr>
            </a:pPr>
            <a:r>
              <a:rPr lang="zh-CN" altLang="en-US" sz="2000" b="1" dirty="0">
                <a:solidFill>
                  <a:prstClr val="black"/>
                </a:solidFill>
                <a:latin typeface="Calibri"/>
              </a:rPr>
              <a:t>溶解性 </a:t>
            </a:r>
            <a:endParaRPr lang="en-US" altLang="zh-CN" sz="2000" b="1" dirty="0">
              <a:solidFill>
                <a:prstClr val="black"/>
              </a:solidFill>
              <a:latin typeface="Calibri"/>
            </a:endParaRPr>
          </a:p>
          <a:p>
            <a:pPr marL="342900" indent="-342900" fontAlgn="auto">
              <a:spcBef>
                <a:spcPts val="0"/>
              </a:spcBef>
              <a:spcAft>
                <a:spcPts val="0"/>
              </a:spcAft>
              <a:buClr>
                <a:srgbClr val="CC6600"/>
              </a:buClr>
            </a:pPr>
            <a:r>
              <a:rPr lang="en-US" altLang="zh-CN" sz="2000" b="1" dirty="0">
                <a:solidFill>
                  <a:prstClr val="black"/>
                </a:solidFill>
                <a:latin typeface="Calibri"/>
              </a:rPr>
              <a:t>……</a:t>
            </a:r>
          </a:p>
        </p:txBody>
      </p:sp>
      <p:sp>
        <p:nvSpPr>
          <p:cNvPr id="45" name="矩形 44">
            <a:extLst>
              <a:ext uri="{FF2B5EF4-FFF2-40B4-BE49-F238E27FC236}">
                <a16:creationId xmlns="" xmlns:a16="http://schemas.microsoft.com/office/drawing/2014/main" id="{AA5A9884-9E14-4FC4-9303-81FC5B0E7267}"/>
              </a:ext>
            </a:extLst>
          </p:cNvPr>
          <p:cNvSpPr/>
          <p:nvPr/>
        </p:nvSpPr>
        <p:spPr>
          <a:xfrm>
            <a:off x="6102864" y="2949208"/>
            <a:ext cx="1898135" cy="1323439"/>
          </a:xfrm>
          <a:prstGeom prst="rect">
            <a:avLst/>
          </a:prstGeom>
        </p:spPr>
        <p:txBody>
          <a:bodyPr wrap="square">
            <a:spAutoFit/>
          </a:bodyPr>
          <a:lstStyle/>
          <a:p>
            <a:pPr marL="342900" indent="-342900" fontAlgn="auto">
              <a:spcBef>
                <a:spcPts val="0"/>
              </a:spcBef>
              <a:spcAft>
                <a:spcPts val="0"/>
              </a:spcAft>
              <a:buClr>
                <a:srgbClr val="CC6600"/>
              </a:buClr>
            </a:pPr>
            <a:r>
              <a:rPr lang="zh-CN" altLang="en-US" sz="2000" b="1" dirty="0">
                <a:solidFill>
                  <a:prstClr val="black"/>
                </a:solidFill>
                <a:latin typeface="Calibri"/>
              </a:rPr>
              <a:t>生物利用度 </a:t>
            </a:r>
            <a:endParaRPr lang="en-US" altLang="zh-CN" sz="2000" b="1" dirty="0">
              <a:solidFill>
                <a:prstClr val="black"/>
              </a:solidFill>
              <a:latin typeface="Calibri"/>
            </a:endParaRPr>
          </a:p>
          <a:p>
            <a:pPr marL="342900" indent="-342900" fontAlgn="auto">
              <a:spcBef>
                <a:spcPts val="0"/>
              </a:spcBef>
              <a:spcAft>
                <a:spcPts val="0"/>
              </a:spcAft>
              <a:buClr>
                <a:srgbClr val="CC6600"/>
              </a:buClr>
            </a:pPr>
            <a:r>
              <a:rPr lang="zh-CN" altLang="en-US" sz="2000" b="1" dirty="0">
                <a:solidFill>
                  <a:prstClr val="black"/>
                </a:solidFill>
                <a:latin typeface="Calibri"/>
              </a:rPr>
              <a:t>药效 </a:t>
            </a:r>
            <a:endParaRPr lang="en-US" altLang="zh-CN" sz="2000" b="1" dirty="0">
              <a:solidFill>
                <a:prstClr val="black"/>
              </a:solidFill>
              <a:latin typeface="Calibri"/>
            </a:endParaRPr>
          </a:p>
          <a:p>
            <a:pPr marL="342900" indent="-342900" fontAlgn="auto">
              <a:spcBef>
                <a:spcPts val="0"/>
              </a:spcBef>
              <a:spcAft>
                <a:spcPts val="0"/>
              </a:spcAft>
              <a:buClr>
                <a:srgbClr val="CC6600"/>
              </a:buClr>
            </a:pPr>
            <a:r>
              <a:rPr lang="zh-CN" altLang="en-US" sz="2000" b="1" dirty="0">
                <a:solidFill>
                  <a:prstClr val="black"/>
                </a:solidFill>
                <a:latin typeface="Calibri"/>
              </a:rPr>
              <a:t>毒性 </a:t>
            </a:r>
            <a:endParaRPr lang="en-US" altLang="zh-CN" sz="2000" b="1" dirty="0">
              <a:solidFill>
                <a:prstClr val="black"/>
              </a:solidFill>
              <a:latin typeface="Calibri"/>
            </a:endParaRPr>
          </a:p>
          <a:p>
            <a:pPr marL="342900" indent="-342900" fontAlgn="auto">
              <a:spcBef>
                <a:spcPts val="0"/>
              </a:spcBef>
              <a:spcAft>
                <a:spcPts val="0"/>
              </a:spcAft>
              <a:buClr>
                <a:srgbClr val="CC6600"/>
              </a:buClr>
            </a:pPr>
            <a:r>
              <a:rPr lang="en-US" altLang="zh-CN" sz="2000" b="1" dirty="0">
                <a:solidFill>
                  <a:prstClr val="black"/>
                </a:solidFill>
                <a:latin typeface="Calibri"/>
              </a:rPr>
              <a:t>……</a:t>
            </a:r>
            <a:endParaRPr lang="zh-CN" altLang="en-US" sz="2000" b="1" dirty="0">
              <a:solidFill>
                <a:prstClr val="black"/>
              </a:solidFill>
              <a:latin typeface="Calibri"/>
            </a:endParaRPr>
          </a:p>
        </p:txBody>
      </p:sp>
      <p:sp>
        <p:nvSpPr>
          <p:cNvPr id="46" name="矩形 45">
            <a:extLst>
              <a:ext uri="{FF2B5EF4-FFF2-40B4-BE49-F238E27FC236}">
                <a16:creationId xmlns="" xmlns:a16="http://schemas.microsoft.com/office/drawing/2014/main" id="{3D72BA63-48B5-4081-B6BA-5255DF4D5677}"/>
              </a:ext>
            </a:extLst>
          </p:cNvPr>
          <p:cNvSpPr/>
          <p:nvPr/>
        </p:nvSpPr>
        <p:spPr>
          <a:xfrm>
            <a:off x="3923928" y="2935983"/>
            <a:ext cx="1912735" cy="1323439"/>
          </a:xfrm>
          <a:prstGeom prst="rect">
            <a:avLst/>
          </a:prstGeom>
        </p:spPr>
        <p:txBody>
          <a:bodyPr wrap="square">
            <a:spAutoFit/>
          </a:bodyPr>
          <a:lstStyle/>
          <a:p>
            <a:pPr marL="342900" indent="-342900" fontAlgn="auto">
              <a:spcBef>
                <a:spcPts val="0"/>
              </a:spcBef>
              <a:spcAft>
                <a:spcPts val="0"/>
              </a:spcAft>
              <a:buClr>
                <a:srgbClr val="CC6600"/>
              </a:buClr>
            </a:pPr>
            <a:r>
              <a:rPr lang="zh-CN" altLang="en-US" sz="2000" b="1" dirty="0">
                <a:solidFill>
                  <a:prstClr val="black"/>
                </a:solidFill>
                <a:latin typeface="Calibri"/>
              </a:rPr>
              <a:t>制剂稳定性 </a:t>
            </a:r>
            <a:endParaRPr lang="en-US" altLang="zh-CN" sz="2000" b="1" dirty="0">
              <a:solidFill>
                <a:prstClr val="black"/>
              </a:solidFill>
              <a:latin typeface="Calibri"/>
            </a:endParaRPr>
          </a:p>
          <a:p>
            <a:pPr marL="342900" indent="-342900" fontAlgn="auto">
              <a:spcBef>
                <a:spcPts val="0"/>
              </a:spcBef>
              <a:spcAft>
                <a:spcPts val="0"/>
              </a:spcAft>
              <a:buClr>
                <a:srgbClr val="CC6600"/>
              </a:buClr>
            </a:pPr>
            <a:r>
              <a:rPr lang="zh-CN" altLang="en-US" sz="2000" b="1" dirty="0" smtClean="0">
                <a:solidFill>
                  <a:prstClr val="black"/>
                </a:solidFill>
                <a:latin typeface="Calibri"/>
              </a:rPr>
              <a:t>溶解度</a:t>
            </a:r>
            <a:endParaRPr lang="en-US" altLang="zh-CN" sz="2000" b="1" dirty="0">
              <a:solidFill>
                <a:prstClr val="black"/>
              </a:solidFill>
              <a:latin typeface="Calibri"/>
            </a:endParaRPr>
          </a:p>
          <a:p>
            <a:pPr marL="342900" indent="-342900" fontAlgn="auto">
              <a:spcBef>
                <a:spcPts val="0"/>
              </a:spcBef>
              <a:spcAft>
                <a:spcPts val="0"/>
              </a:spcAft>
              <a:buClr>
                <a:srgbClr val="CC6600"/>
              </a:buClr>
            </a:pPr>
            <a:r>
              <a:rPr lang="zh-CN" altLang="en-US" sz="2000" b="1" dirty="0">
                <a:solidFill>
                  <a:prstClr val="black"/>
                </a:solidFill>
                <a:latin typeface="Calibri"/>
              </a:rPr>
              <a:t>溶出速度 </a:t>
            </a:r>
            <a:endParaRPr lang="en-US" altLang="zh-CN" sz="2000" b="1" dirty="0">
              <a:solidFill>
                <a:prstClr val="black"/>
              </a:solidFill>
              <a:latin typeface="Calibri"/>
            </a:endParaRPr>
          </a:p>
          <a:p>
            <a:pPr marL="342900" indent="-342900" fontAlgn="auto">
              <a:spcBef>
                <a:spcPts val="0"/>
              </a:spcBef>
              <a:spcAft>
                <a:spcPts val="0"/>
              </a:spcAft>
              <a:buClr>
                <a:srgbClr val="CC6600"/>
              </a:buClr>
            </a:pPr>
            <a:r>
              <a:rPr lang="en-US" altLang="zh-CN" sz="2000" b="1" dirty="0">
                <a:solidFill>
                  <a:prstClr val="black"/>
                </a:solidFill>
                <a:latin typeface="Calibri"/>
              </a:rPr>
              <a:t>……</a:t>
            </a:r>
            <a:endParaRPr lang="zh-CN" altLang="en-US" sz="2000" b="1" dirty="0">
              <a:solidFill>
                <a:prstClr val="black"/>
              </a:solidFill>
              <a:latin typeface="Calibri"/>
            </a:endParaRPr>
          </a:p>
        </p:txBody>
      </p:sp>
      <p:grpSp>
        <p:nvGrpSpPr>
          <p:cNvPr id="19" name="Group 30">
            <a:extLst>
              <a:ext uri="{FF2B5EF4-FFF2-40B4-BE49-F238E27FC236}">
                <a16:creationId xmlns="" xmlns:a16="http://schemas.microsoft.com/office/drawing/2014/main" id="{28A7C718-51FB-4FD0-8803-5B0D1CF51A55}"/>
              </a:ext>
            </a:extLst>
          </p:cNvPr>
          <p:cNvGrpSpPr>
            <a:grpSpLocks noChangeAspect="1"/>
          </p:cNvGrpSpPr>
          <p:nvPr/>
        </p:nvGrpSpPr>
        <p:grpSpPr bwMode="auto">
          <a:xfrm>
            <a:off x="3419872" y="3147814"/>
            <a:ext cx="516073" cy="908808"/>
            <a:chOff x="2546" y="1330"/>
            <a:chExt cx="477" cy="840"/>
          </a:xfrm>
        </p:grpSpPr>
        <p:sp>
          <p:nvSpPr>
            <p:cNvPr id="20" name="Freeform 31">
              <a:extLst>
                <a:ext uri="{FF2B5EF4-FFF2-40B4-BE49-F238E27FC236}">
                  <a16:creationId xmlns="" xmlns:a16="http://schemas.microsoft.com/office/drawing/2014/main" id="{F0F20A44-CF24-4566-9F7F-FE9634F6BAF2}"/>
                </a:ext>
              </a:extLst>
            </p:cNvPr>
            <p:cNvSpPr>
              <a:spLocks/>
            </p:cNvSpPr>
            <p:nvPr/>
          </p:nvSpPr>
          <p:spPr bwMode="auto">
            <a:xfrm>
              <a:off x="2546" y="1330"/>
              <a:ext cx="477" cy="639"/>
            </a:xfrm>
            <a:custGeom>
              <a:avLst/>
              <a:gdLst>
                <a:gd name="T0" fmla="*/ 474 w 477"/>
                <a:gd name="T1" fmla="*/ 231 h 639"/>
                <a:gd name="T2" fmla="*/ 465 w 477"/>
                <a:gd name="T3" fmla="*/ 188 h 639"/>
                <a:gd name="T4" fmla="*/ 449 w 477"/>
                <a:gd name="T5" fmla="*/ 149 h 639"/>
                <a:gd name="T6" fmla="*/ 425 w 477"/>
                <a:gd name="T7" fmla="*/ 114 h 639"/>
                <a:gd name="T8" fmla="*/ 408 w 477"/>
                <a:gd name="T9" fmla="*/ 94 h 639"/>
                <a:gd name="T10" fmla="*/ 399 w 477"/>
                <a:gd name="T11" fmla="*/ 84 h 639"/>
                <a:gd name="T12" fmla="*/ 390 w 477"/>
                <a:gd name="T13" fmla="*/ 74 h 639"/>
                <a:gd name="T14" fmla="*/ 384 w 477"/>
                <a:gd name="T15" fmla="*/ 67 h 639"/>
                <a:gd name="T16" fmla="*/ 366 w 477"/>
                <a:gd name="T17" fmla="*/ 51 h 639"/>
                <a:gd name="T18" fmla="*/ 329 w 477"/>
                <a:gd name="T19" fmla="*/ 26 h 639"/>
                <a:gd name="T20" fmla="*/ 286 w 477"/>
                <a:gd name="T21" fmla="*/ 10 h 639"/>
                <a:gd name="T22" fmla="*/ 241 w 477"/>
                <a:gd name="T23" fmla="*/ 1 h 639"/>
                <a:gd name="T24" fmla="*/ 197 w 477"/>
                <a:gd name="T25" fmla="*/ 1 h 639"/>
                <a:gd name="T26" fmla="*/ 155 w 477"/>
                <a:gd name="T27" fmla="*/ 8 h 639"/>
                <a:gd name="T28" fmla="*/ 115 w 477"/>
                <a:gd name="T29" fmla="*/ 25 h 639"/>
                <a:gd name="T30" fmla="*/ 80 w 477"/>
                <a:gd name="T31" fmla="*/ 48 h 639"/>
                <a:gd name="T32" fmla="*/ 50 w 477"/>
                <a:gd name="T33" fmla="*/ 80 h 639"/>
                <a:gd name="T34" fmla="*/ 26 w 477"/>
                <a:gd name="T35" fmla="*/ 115 h 639"/>
                <a:gd name="T36" fmla="*/ 10 w 477"/>
                <a:gd name="T37" fmla="*/ 154 h 639"/>
                <a:gd name="T38" fmla="*/ 1 w 477"/>
                <a:gd name="T39" fmla="*/ 197 h 639"/>
                <a:gd name="T40" fmla="*/ 0 w 477"/>
                <a:gd name="T41" fmla="*/ 233 h 639"/>
                <a:gd name="T42" fmla="*/ 128 w 477"/>
                <a:gd name="T43" fmla="*/ 267 h 639"/>
                <a:gd name="T44" fmla="*/ 143 w 477"/>
                <a:gd name="T45" fmla="*/ 252 h 639"/>
                <a:gd name="T46" fmla="*/ 151 w 477"/>
                <a:gd name="T47" fmla="*/ 208 h 639"/>
                <a:gd name="T48" fmla="*/ 177 w 477"/>
                <a:gd name="T49" fmla="*/ 172 h 639"/>
                <a:gd name="T50" fmla="*/ 212 w 477"/>
                <a:gd name="T51" fmla="*/ 148 h 639"/>
                <a:gd name="T52" fmla="*/ 256 w 477"/>
                <a:gd name="T53" fmla="*/ 139 h 639"/>
                <a:gd name="T54" fmla="*/ 271 w 477"/>
                <a:gd name="T55" fmla="*/ 139 h 639"/>
                <a:gd name="T56" fmla="*/ 285 w 477"/>
                <a:gd name="T57" fmla="*/ 141 h 639"/>
                <a:gd name="T58" fmla="*/ 298 w 477"/>
                <a:gd name="T59" fmla="*/ 146 h 639"/>
                <a:gd name="T60" fmla="*/ 311 w 477"/>
                <a:gd name="T61" fmla="*/ 153 h 639"/>
                <a:gd name="T62" fmla="*/ 320 w 477"/>
                <a:gd name="T63" fmla="*/ 168 h 639"/>
                <a:gd name="T64" fmla="*/ 326 w 477"/>
                <a:gd name="T65" fmla="*/ 183 h 639"/>
                <a:gd name="T66" fmla="*/ 331 w 477"/>
                <a:gd name="T67" fmla="*/ 200 h 639"/>
                <a:gd name="T68" fmla="*/ 332 w 477"/>
                <a:gd name="T69" fmla="*/ 218 h 639"/>
                <a:gd name="T70" fmla="*/ 327 w 477"/>
                <a:gd name="T71" fmla="*/ 249 h 639"/>
                <a:gd name="T72" fmla="*/ 316 w 477"/>
                <a:gd name="T73" fmla="*/ 278 h 639"/>
                <a:gd name="T74" fmla="*/ 296 w 477"/>
                <a:gd name="T75" fmla="*/ 302 h 639"/>
                <a:gd name="T76" fmla="*/ 270 w 477"/>
                <a:gd name="T77" fmla="*/ 320 h 639"/>
                <a:gd name="T78" fmla="*/ 246 w 477"/>
                <a:gd name="T79" fmla="*/ 335 h 639"/>
                <a:gd name="T80" fmla="*/ 204 w 477"/>
                <a:gd name="T81" fmla="*/ 371 h 639"/>
                <a:gd name="T82" fmla="*/ 173 w 477"/>
                <a:gd name="T83" fmla="*/ 416 h 639"/>
                <a:gd name="T84" fmla="*/ 155 w 477"/>
                <a:gd name="T85" fmla="*/ 468 h 639"/>
                <a:gd name="T86" fmla="*/ 148 w 477"/>
                <a:gd name="T87" fmla="*/ 604 h 639"/>
                <a:gd name="T88" fmla="*/ 200 w 477"/>
                <a:gd name="T89" fmla="*/ 638 h 639"/>
                <a:gd name="T90" fmla="*/ 295 w 477"/>
                <a:gd name="T91" fmla="*/ 638 h 639"/>
                <a:gd name="T92" fmla="*/ 297 w 477"/>
                <a:gd name="T93" fmla="*/ 519 h 639"/>
                <a:gd name="T94" fmla="*/ 307 w 477"/>
                <a:gd name="T95" fmla="*/ 493 h 639"/>
                <a:gd name="T96" fmla="*/ 324 w 477"/>
                <a:gd name="T97" fmla="*/ 470 h 639"/>
                <a:gd name="T98" fmla="*/ 345 w 477"/>
                <a:gd name="T99" fmla="*/ 453 h 639"/>
                <a:gd name="T100" fmla="*/ 360 w 477"/>
                <a:gd name="T101" fmla="*/ 445 h 639"/>
                <a:gd name="T102" fmla="*/ 386 w 477"/>
                <a:gd name="T103" fmla="*/ 428 h 639"/>
                <a:gd name="T104" fmla="*/ 428 w 477"/>
                <a:gd name="T105" fmla="*/ 388 h 639"/>
                <a:gd name="T106" fmla="*/ 458 w 477"/>
                <a:gd name="T107" fmla="*/ 337 h 639"/>
                <a:gd name="T108" fmla="*/ 473 w 477"/>
                <a:gd name="T109" fmla="*/ 282 h 6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77"/>
                <a:gd name="T166" fmla="*/ 0 h 639"/>
                <a:gd name="T167" fmla="*/ 477 w 477"/>
                <a:gd name="T168" fmla="*/ 639 h 6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77" h="639">
                  <a:moveTo>
                    <a:pt x="476" y="252"/>
                  </a:moveTo>
                  <a:lnTo>
                    <a:pt x="474" y="231"/>
                  </a:lnTo>
                  <a:lnTo>
                    <a:pt x="470" y="209"/>
                  </a:lnTo>
                  <a:lnTo>
                    <a:pt x="465" y="188"/>
                  </a:lnTo>
                  <a:lnTo>
                    <a:pt x="459" y="168"/>
                  </a:lnTo>
                  <a:lnTo>
                    <a:pt x="449" y="149"/>
                  </a:lnTo>
                  <a:lnTo>
                    <a:pt x="439" y="130"/>
                  </a:lnTo>
                  <a:lnTo>
                    <a:pt x="425" y="114"/>
                  </a:lnTo>
                  <a:lnTo>
                    <a:pt x="411" y="97"/>
                  </a:lnTo>
                  <a:lnTo>
                    <a:pt x="408" y="94"/>
                  </a:lnTo>
                  <a:lnTo>
                    <a:pt x="403" y="89"/>
                  </a:lnTo>
                  <a:lnTo>
                    <a:pt x="399" y="84"/>
                  </a:lnTo>
                  <a:lnTo>
                    <a:pt x="395" y="79"/>
                  </a:lnTo>
                  <a:lnTo>
                    <a:pt x="390" y="74"/>
                  </a:lnTo>
                  <a:lnTo>
                    <a:pt x="388" y="70"/>
                  </a:lnTo>
                  <a:lnTo>
                    <a:pt x="384" y="67"/>
                  </a:lnTo>
                  <a:lnTo>
                    <a:pt x="383" y="65"/>
                  </a:lnTo>
                  <a:lnTo>
                    <a:pt x="366" y="51"/>
                  </a:lnTo>
                  <a:lnTo>
                    <a:pt x="347" y="37"/>
                  </a:lnTo>
                  <a:lnTo>
                    <a:pt x="329" y="26"/>
                  </a:lnTo>
                  <a:lnTo>
                    <a:pt x="307" y="17"/>
                  </a:lnTo>
                  <a:lnTo>
                    <a:pt x="286" y="10"/>
                  </a:lnTo>
                  <a:lnTo>
                    <a:pt x="263" y="3"/>
                  </a:lnTo>
                  <a:lnTo>
                    <a:pt x="241" y="1"/>
                  </a:lnTo>
                  <a:lnTo>
                    <a:pt x="218" y="0"/>
                  </a:lnTo>
                  <a:lnTo>
                    <a:pt x="197" y="1"/>
                  </a:lnTo>
                  <a:lnTo>
                    <a:pt x="175" y="3"/>
                  </a:lnTo>
                  <a:lnTo>
                    <a:pt x="155" y="8"/>
                  </a:lnTo>
                  <a:lnTo>
                    <a:pt x="135" y="16"/>
                  </a:lnTo>
                  <a:lnTo>
                    <a:pt x="115" y="25"/>
                  </a:lnTo>
                  <a:lnTo>
                    <a:pt x="97" y="36"/>
                  </a:lnTo>
                  <a:lnTo>
                    <a:pt x="80" y="48"/>
                  </a:lnTo>
                  <a:lnTo>
                    <a:pt x="64" y="64"/>
                  </a:lnTo>
                  <a:lnTo>
                    <a:pt x="50" y="80"/>
                  </a:lnTo>
                  <a:lnTo>
                    <a:pt x="36" y="97"/>
                  </a:lnTo>
                  <a:lnTo>
                    <a:pt x="26" y="115"/>
                  </a:lnTo>
                  <a:lnTo>
                    <a:pt x="16" y="135"/>
                  </a:lnTo>
                  <a:lnTo>
                    <a:pt x="10" y="154"/>
                  </a:lnTo>
                  <a:lnTo>
                    <a:pt x="3" y="175"/>
                  </a:lnTo>
                  <a:lnTo>
                    <a:pt x="1" y="197"/>
                  </a:lnTo>
                  <a:lnTo>
                    <a:pt x="0" y="218"/>
                  </a:lnTo>
                  <a:lnTo>
                    <a:pt x="0" y="233"/>
                  </a:lnTo>
                  <a:lnTo>
                    <a:pt x="36" y="267"/>
                  </a:lnTo>
                  <a:lnTo>
                    <a:pt x="128" y="267"/>
                  </a:lnTo>
                  <a:lnTo>
                    <a:pt x="143" y="267"/>
                  </a:lnTo>
                  <a:lnTo>
                    <a:pt x="143" y="252"/>
                  </a:lnTo>
                  <a:lnTo>
                    <a:pt x="145" y="229"/>
                  </a:lnTo>
                  <a:lnTo>
                    <a:pt x="151" y="208"/>
                  </a:lnTo>
                  <a:lnTo>
                    <a:pt x="163" y="188"/>
                  </a:lnTo>
                  <a:lnTo>
                    <a:pt x="177" y="172"/>
                  </a:lnTo>
                  <a:lnTo>
                    <a:pt x="193" y="158"/>
                  </a:lnTo>
                  <a:lnTo>
                    <a:pt x="212" y="148"/>
                  </a:lnTo>
                  <a:lnTo>
                    <a:pt x="233" y="140"/>
                  </a:lnTo>
                  <a:lnTo>
                    <a:pt x="256" y="139"/>
                  </a:lnTo>
                  <a:lnTo>
                    <a:pt x="263" y="139"/>
                  </a:lnTo>
                  <a:lnTo>
                    <a:pt x="271" y="139"/>
                  </a:lnTo>
                  <a:lnTo>
                    <a:pt x="278" y="140"/>
                  </a:lnTo>
                  <a:lnTo>
                    <a:pt x="285" y="141"/>
                  </a:lnTo>
                  <a:lnTo>
                    <a:pt x="291" y="144"/>
                  </a:lnTo>
                  <a:lnTo>
                    <a:pt x="298" y="146"/>
                  </a:lnTo>
                  <a:lnTo>
                    <a:pt x="305" y="149"/>
                  </a:lnTo>
                  <a:lnTo>
                    <a:pt x="311" y="153"/>
                  </a:lnTo>
                  <a:lnTo>
                    <a:pt x="316" y="160"/>
                  </a:lnTo>
                  <a:lnTo>
                    <a:pt x="320" y="168"/>
                  </a:lnTo>
                  <a:lnTo>
                    <a:pt x="324" y="175"/>
                  </a:lnTo>
                  <a:lnTo>
                    <a:pt x="326" y="183"/>
                  </a:lnTo>
                  <a:lnTo>
                    <a:pt x="329" y="192"/>
                  </a:lnTo>
                  <a:lnTo>
                    <a:pt x="331" y="200"/>
                  </a:lnTo>
                  <a:lnTo>
                    <a:pt x="332" y="209"/>
                  </a:lnTo>
                  <a:lnTo>
                    <a:pt x="332" y="218"/>
                  </a:lnTo>
                  <a:lnTo>
                    <a:pt x="331" y="234"/>
                  </a:lnTo>
                  <a:lnTo>
                    <a:pt x="327" y="249"/>
                  </a:lnTo>
                  <a:lnTo>
                    <a:pt x="322" y="264"/>
                  </a:lnTo>
                  <a:lnTo>
                    <a:pt x="316" y="278"/>
                  </a:lnTo>
                  <a:lnTo>
                    <a:pt x="306" y="291"/>
                  </a:lnTo>
                  <a:lnTo>
                    <a:pt x="296" y="302"/>
                  </a:lnTo>
                  <a:lnTo>
                    <a:pt x="283" y="312"/>
                  </a:lnTo>
                  <a:lnTo>
                    <a:pt x="270" y="320"/>
                  </a:lnTo>
                  <a:lnTo>
                    <a:pt x="246" y="335"/>
                  </a:lnTo>
                  <a:lnTo>
                    <a:pt x="223" y="351"/>
                  </a:lnTo>
                  <a:lnTo>
                    <a:pt x="204" y="371"/>
                  </a:lnTo>
                  <a:lnTo>
                    <a:pt x="187" y="393"/>
                  </a:lnTo>
                  <a:lnTo>
                    <a:pt x="173" y="416"/>
                  </a:lnTo>
                  <a:lnTo>
                    <a:pt x="163" y="442"/>
                  </a:lnTo>
                  <a:lnTo>
                    <a:pt x="155" y="468"/>
                  </a:lnTo>
                  <a:lnTo>
                    <a:pt x="150" y="496"/>
                  </a:lnTo>
                  <a:lnTo>
                    <a:pt x="148" y="604"/>
                  </a:lnTo>
                  <a:lnTo>
                    <a:pt x="185" y="638"/>
                  </a:lnTo>
                  <a:lnTo>
                    <a:pt x="200" y="638"/>
                  </a:lnTo>
                  <a:lnTo>
                    <a:pt x="280" y="638"/>
                  </a:lnTo>
                  <a:lnTo>
                    <a:pt x="295" y="638"/>
                  </a:lnTo>
                  <a:lnTo>
                    <a:pt x="293" y="533"/>
                  </a:lnTo>
                  <a:lnTo>
                    <a:pt x="297" y="519"/>
                  </a:lnTo>
                  <a:lnTo>
                    <a:pt x="301" y="506"/>
                  </a:lnTo>
                  <a:lnTo>
                    <a:pt x="307" y="493"/>
                  </a:lnTo>
                  <a:lnTo>
                    <a:pt x="315" y="482"/>
                  </a:lnTo>
                  <a:lnTo>
                    <a:pt x="324" y="470"/>
                  </a:lnTo>
                  <a:lnTo>
                    <a:pt x="334" y="462"/>
                  </a:lnTo>
                  <a:lnTo>
                    <a:pt x="345" y="453"/>
                  </a:lnTo>
                  <a:lnTo>
                    <a:pt x="357" y="447"/>
                  </a:lnTo>
                  <a:lnTo>
                    <a:pt x="360" y="445"/>
                  </a:lnTo>
                  <a:lnTo>
                    <a:pt x="361" y="444"/>
                  </a:lnTo>
                  <a:lnTo>
                    <a:pt x="386" y="428"/>
                  </a:lnTo>
                  <a:lnTo>
                    <a:pt x="409" y="409"/>
                  </a:lnTo>
                  <a:lnTo>
                    <a:pt x="428" y="388"/>
                  </a:lnTo>
                  <a:lnTo>
                    <a:pt x="445" y="364"/>
                  </a:lnTo>
                  <a:lnTo>
                    <a:pt x="458" y="337"/>
                  </a:lnTo>
                  <a:lnTo>
                    <a:pt x="468" y="310"/>
                  </a:lnTo>
                  <a:lnTo>
                    <a:pt x="473" y="282"/>
                  </a:lnTo>
                  <a:lnTo>
                    <a:pt x="476" y="252"/>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a:lstStyle/>
            <a:p>
              <a:endParaRPr lang="zh-CN" altLang="en-US"/>
            </a:p>
          </p:txBody>
        </p:sp>
        <p:sp>
          <p:nvSpPr>
            <p:cNvPr id="21" name="Freeform 32">
              <a:extLst>
                <a:ext uri="{FF2B5EF4-FFF2-40B4-BE49-F238E27FC236}">
                  <a16:creationId xmlns="" xmlns:a16="http://schemas.microsoft.com/office/drawing/2014/main" id="{5FF3DD2B-8365-4881-B7D2-A3C9EF45AC2C}"/>
                </a:ext>
              </a:extLst>
            </p:cNvPr>
            <p:cNvSpPr>
              <a:spLocks/>
            </p:cNvSpPr>
            <p:nvPr/>
          </p:nvSpPr>
          <p:spPr bwMode="auto">
            <a:xfrm>
              <a:off x="2669" y="1968"/>
              <a:ext cx="206" cy="202"/>
            </a:xfrm>
            <a:custGeom>
              <a:avLst/>
              <a:gdLst>
                <a:gd name="T0" fmla="*/ 159 w 206"/>
                <a:gd name="T1" fmla="*/ 37 h 202"/>
                <a:gd name="T2" fmla="*/ 149 w 206"/>
                <a:gd name="T3" fmla="*/ 28 h 202"/>
                <a:gd name="T4" fmla="*/ 139 w 206"/>
                <a:gd name="T5" fmla="*/ 21 h 202"/>
                <a:gd name="T6" fmla="*/ 130 w 206"/>
                <a:gd name="T7" fmla="*/ 13 h 202"/>
                <a:gd name="T8" fmla="*/ 121 w 206"/>
                <a:gd name="T9" fmla="*/ 8 h 202"/>
                <a:gd name="T10" fmla="*/ 113 w 206"/>
                <a:gd name="T11" fmla="*/ 5 h 202"/>
                <a:gd name="T12" fmla="*/ 104 w 206"/>
                <a:gd name="T13" fmla="*/ 2 h 202"/>
                <a:gd name="T14" fmla="*/ 94 w 206"/>
                <a:gd name="T15" fmla="*/ 1 h 202"/>
                <a:gd name="T16" fmla="*/ 84 w 206"/>
                <a:gd name="T17" fmla="*/ 0 h 202"/>
                <a:gd name="T18" fmla="*/ 66 w 206"/>
                <a:gd name="T19" fmla="*/ 2 h 202"/>
                <a:gd name="T20" fmla="*/ 51 w 206"/>
                <a:gd name="T21" fmla="*/ 7 h 202"/>
                <a:gd name="T22" fmla="*/ 37 w 206"/>
                <a:gd name="T23" fmla="*/ 15 h 202"/>
                <a:gd name="T24" fmla="*/ 25 w 206"/>
                <a:gd name="T25" fmla="*/ 25 h 202"/>
                <a:gd name="T26" fmla="*/ 15 w 206"/>
                <a:gd name="T27" fmla="*/ 37 h 202"/>
                <a:gd name="T28" fmla="*/ 7 w 206"/>
                <a:gd name="T29" fmla="*/ 51 h 202"/>
                <a:gd name="T30" fmla="*/ 2 w 206"/>
                <a:gd name="T31" fmla="*/ 66 h 202"/>
                <a:gd name="T32" fmla="*/ 0 w 206"/>
                <a:gd name="T33" fmla="*/ 84 h 202"/>
                <a:gd name="T34" fmla="*/ 1 w 206"/>
                <a:gd name="T35" fmla="*/ 95 h 202"/>
                <a:gd name="T36" fmla="*/ 3 w 206"/>
                <a:gd name="T37" fmla="*/ 106 h 202"/>
                <a:gd name="T38" fmla="*/ 6 w 206"/>
                <a:gd name="T39" fmla="*/ 116 h 202"/>
                <a:gd name="T40" fmla="*/ 11 w 206"/>
                <a:gd name="T41" fmla="*/ 126 h 202"/>
                <a:gd name="T42" fmla="*/ 17 w 206"/>
                <a:gd name="T43" fmla="*/ 135 h 202"/>
                <a:gd name="T44" fmla="*/ 26 w 206"/>
                <a:gd name="T45" fmla="*/ 144 h 202"/>
                <a:gd name="T46" fmla="*/ 35 w 206"/>
                <a:gd name="T47" fmla="*/ 154 h 202"/>
                <a:gd name="T48" fmla="*/ 46 w 206"/>
                <a:gd name="T49" fmla="*/ 164 h 202"/>
                <a:gd name="T50" fmla="*/ 57 w 206"/>
                <a:gd name="T51" fmla="*/ 174 h 202"/>
                <a:gd name="T52" fmla="*/ 66 w 206"/>
                <a:gd name="T53" fmla="*/ 182 h 202"/>
                <a:gd name="T54" fmla="*/ 75 w 206"/>
                <a:gd name="T55" fmla="*/ 188 h 202"/>
                <a:gd name="T56" fmla="*/ 84 w 206"/>
                <a:gd name="T57" fmla="*/ 193 h 202"/>
                <a:gd name="T58" fmla="*/ 93 w 206"/>
                <a:gd name="T59" fmla="*/ 197 h 202"/>
                <a:gd name="T60" fmla="*/ 101 w 206"/>
                <a:gd name="T61" fmla="*/ 198 h 202"/>
                <a:gd name="T62" fmla="*/ 110 w 206"/>
                <a:gd name="T63" fmla="*/ 199 h 202"/>
                <a:gd name="T64" fmla="*/ 121 w 206"/>
                <a:gd name="T65" fmla="*/ 201 h 202"/>
                <a:gd name="T66" fmla="*/ 138 w 206"/>
                <a:gd name="T67" fmla="*/ 198 h 202"/>
                <a:gd name="T68" fmla="*/ 154 w 206"/>
                <a:gd name="T69" fmla="*/ 193 h 202"/>
                <a:gd name="T70" fmla="*/ 168 w 206"/>
                <a:gd name="T71" fmla="*/ 185 h 202"/>
                <a:gd name="T72" fmla="*/ 181 w 206"/>
                <a:gd name="T73" fmla="*/ 175 h 202"/>
                <a:gd name="T74" fmla="*/ 191 w 206"/>
                <a:gd name="T75" fmla="*/ 163 h 202"/>
                <a:gd name="T76" fmla="*/ 198 w 206"/>
                <a:gd name="T77" fmla="*/ 149 h 202"/>
                <a:gd name="T78" fmla="*/ 203 w 206"/>
                <a:gd name="T79" fmla="*/ 134 h 202"/>
                <a:gd name="T80" fmla="*/ 205 w 206"/>
                <a:gd name="T81" fmla="*/ 116 h 202"/>
                <a:gd name="T82" fmla="*/ 203 w 206"/>
                <a:gd name="T83" fmla="*/ 105 h 202"/>
                <a:gd name="T84" fmla="*/ 201 w 206"/>
                <a:gd name="T85" fmla="*/ 94 h 202"/>
                <a:gd name="T86" fmla="*/ 197 w 206"/>
                <a:gd name="T87" fmla="*/ 84 h 202"/>
                <a:gd name="T88" fmla="*/ 192 w 206"/>
                <a:gd name="T89" fmla="*/ 74 h 202"/>
                <a:gd name="T90" fmla="*/ 186 w 206"/>
                <a:gd name="T91" fmla="*/ 65 h 202"/>
                <a:gd name="T92" fmla="*/ 178 w 206"/>
                <a:gd name="T93" fmla="*/ 56 h 202"/>
                <a:gd name="T94" fmla="*/ 169 w 206"/>
                <a:gd name="T95" fmla="*/ 47 h 202"/>
                <a:gd name="T96" fmla="*/ 159 w 206"/>
                <a:gd name="T97" fmla="*/ 37 h 20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6"/>
                <a:gd name="T148" fmla="*/ 0 h 202"/>
                <a:gd name="T149" fmla="*/ 206 w 206"/>
                <a:gd name="T150" fmla="*/ 202 h 20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6" h="202">
                  <a:moveTo>
                    <a:pt x="159" y="37"/>
                  </a:moveTo>
                  <a:lnTo>
                    <a:pt x="149" y="28"/>
                  </a:lnTo>
                  <a:lnTo>
                    <a:pt x="139" y="21"/>
                  </a:lnTo>
                  <a:lnTo>
                    <a:pt x="130" y="13"/>
                  </a:lnTo>
                  <a:lnTo>
                    <a:pt x="121" y="8"/>
                  </a:lnTo>
                  <a:lnTo>
                    <a:pt x="113" y="5"/>
                  </a:lnTo>
                  <a:lnTo>
                    <a:pt x="104" y="2"/>
                  </a:lnTo>
                  <a:lnTo>
                    <a:pt x="94" y="1"/>
                  </a:lnTo>
                  <a:lnTo>
                    <a:pt x="84" y="0"/>
                  </a:lnTo>
                  <a:lnTo>
                    <a:pt x="66" y="2"/>
                  </a:lnTo>
                  <a:lnTo>
                    <a:pt x="51" y="7"/>
                  </a:lnTo>
                  <a:lnTo>
                    <a:pt x="37" y="15"/>
                  </a:lnTo>
                  <a:lnTo>
                    <a:pt x="25" y="25"/>
                  </a:lnTo>
                  <a:lnTo>
                    <a:pt x="15" y="37"/>
                  </a:lnTo>
                  <a:lnTo>
                    <a:pt x="7" y="51"/>
                  </a:lnTo>
                  <a:lnTo>
                    <a:pt x="2" y="66"/>
                  </a:lnTo>
                  <a:lnTo>
                    <a:pt x="0" y="84"/>
                  </a:lnTo>
                  <a:lnTo>
                    <a:pt x="1" y="95"/>
                  </a:lnTo>
                  <a:lnTo>
                    <a:pt x="3" y="106"/>
                  </a:lnTo>
                  <a:lnTo>
                    <a:pt x="6" y="116"/>
                  </a:lnTo>
                  <a:lnTo>
                    <a:pt x="11" y="126"/>
                  </a:lnTo>
                  <a:lnTo>
                    <a:pt x="17" y="135"/>
                  </a:lnTo>
                  <a:lnTo>
                    <a:pt x="26" y="144"/>
                  </a:lnTo>
                  <a:lnTo>
                    <a:pt x="35" y="154"/>
                  </a:lnTo>
                  <a:lnTo>
                    <a:pt x="46" y="164"/>
                  </a:lnTo>
                  <a:lnTo>
                    <a:pt x="57" y="174"/>
                  </a:lnTo>
                  <a:lnTo>
                    <a:pt x="66" y="182"/>
                  </a:lnTo>
                  <a:lnTo>
                    <a:pt x="75" y="188"/>
                  </a:lnTo>
                  <a:lnTo>
                    <a:pt x="84" y="193"/>
                  </a:lnTo>
                  <a:lnTo>
                    <a:pt x="93" y="197"/>
                  </a:lnTo>
                  <a:lnTo>
                    <a:pt x="101" y="198"/>
                  </a:lnTo>
                  <a:lnTo>
                    <a:pt x="110" y="199"/>
                  </a:lnTo>
                  <a:lnTo>
                    <a:pt x="121" y="201"/>
                  </a:lnTo>
                  <a:lnTo>
                    <a:pt x="138" y="198"/>
                  </a:lnTo>
                  <a:lnTo>
                    <a:pt x="154" y="193"/>
                  </a:lnTo>
                  <a:lnTo>
                    <a:pt x="168" y="185"/>
                  </a:lnTo>
                  <a:lnTo>
                    <a:pt x="181" y="175"/>
                  </a:lnTo>
                  <a:lnTo>
                    <a:pt x="191" y="163"/>
                  </a:lnTo>
                  <a:lnTo>
                    <a:pt x="198" y="149"/>
                  </a:lnTo>
                  <a:lnTo>
                    <a:pt x="203" y="134"/>
                  </a:lnTo>
                  <a:lnTo>
                    <a:pt x="205" y="116"/>
                  </a:lnTo>
                  <a:lnTo>
                    <a:pt x="203" y="105"/>
                  </a:lnTo>
                  <a:lnTo>
                    <a:pt x="201" y="94"/>
                  </a:lnTo>
                  <a:lnTo>
                    <a:pt x="197" y="84"/>
                  </a:lnTo>
                  <a:lnTo>
                    <a:pt x="192" y="74"/>
                  </a:lnTo>
                  <a:lnTo>
                    <a:pt x="186" y="65"/>
                  </a:lnTo>
                  <a:lnTo>
                    <a:pt x="178" y="56"/>
                  </a:lnTo>
                  <a:lnTo>
                    <a:pt x="169" y="47"/>
                  </a:lnTo>
                  <a:lnTo>
                    <a:pt x="159" y="37"/>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a:lstStyle/>
            <a:p>
              <a:endParaRPr lang="zh-CN" altLang="en-US"/>
            </a:p>
          </p:txBody>
        </p:sp>
        <p:sp>
          <p:nvSpPr>
            <p:cNvPr id="22" name="Freeform 33">
              <a:extLst>
                <a:ext uri="{FF2B5EF4-FFF2-40B4-BE49-F238E27FC236}">
                  <a16:creationId xmlns="" xmlns:a16="http://schemas.microsoft.com/office/drawing/2014/main" id="{6BBF127C-D69A-4C45-9AF1-3D4B530380A9}"/>
                </a:ext>
              </a:extLst>
            </p:cNvPr>
            <p:cNvSpPr>
              <a:spLocks/>
            </p:cNvSpPr>
            <p:nvPr/>
          </p:nvSpPr>
          <p:spPr bwMode="auto">
            <a:xfrm>
              <a:off x="2582" y="1364"/>
              <a:ext cx="440" cy="605"/>
            </a:xfrm>
            <a:custGeom>
              <a:avLst/>
              <a:gdLst>
                <a:gd name="T0" fmla="*/ 436 w 440"/>
                <a:gd name="T1" fmla="*/ 249 h 605"/>
                <a:gd name="T2" fmla="*/ 421 w 440"/>
                <a:gd name="T3" fmla="*/ 306 h 605"/>
                <a:gd name="T4" fmla="*/ 391 w 440"/>
                <a:gd name="T5" fmla="*/ 356 h 605"/>
                <a:gd name="T6" fmla="*/ 348 w 440"/>
                <a:gd name="T7" fmla="*/ 396 h 605"/>
                <a:gd name="T8" fmla="*/ 327 w 440"/>
                <a:gd name="T9" fmla="*/ 409 h 605"/>
                <a:gd name="T10" fmla="*/ 323 w 440"/>
                <a:gd name="T11" fmla="*/ 413 h 605"/>
                <a:gd name="T12" fmla="*/ 308 w 440"/>
                <a:gd name="T13" fmla="*/ 420 h 605"/>
                <a:gd name="T14" fmla="*/ 286 w 440"/>
                <a:gd name="T15" fmla="*/ 438 h 605"/>
                <a:gd name="T16" fmla="*/ 270 w 440"/>
                <a:gd name="T17" fmla="*/ 460 h 605"/>
                <a:gd name="T18" fmla="*/ 260 w 440"/>
                <a:gd name="T19" fmla="*/ 485 h 605"/>
                <a:gd name="T20" fmla="*/ 257 w 440"/>
                <a:gd name="T21" fmla="*/ 604 h 605"/>
                <a:gd name="T22" fmla="*/ 163 w 440"/>
                <a:gd name="T23" fmla="*/ 604 h 605"/>
                <a:gd name="T24" fmla="*/ 150 w 440"/>
                <a:gd name="T25" fmla="*/ 497 h 605"/>
                <a:gd name="T26" fmla="*/ 163 w 440"/>
                <a:gd name="T27" fmla="*/ 442 h 605"/>
                <a:gd name="T28" fmla="*/ 187 w 440"/>
                <a:gd name="T29" fmla="*/ 393 h 605"/>
                <a:gd name="T30" fmla="*/ 223 w 440"/>
                <a:gd name="T31" fmla="*/ 352 h 605"/>
                <a:gd name="T32" fmla="*/ 270 w 440"/>
                <a:gd name="T33" fmla="*/ 321 h 605"/>
                <a:gd name="T34" fmla="*/ 284 w 440"/>
                <a:gd name="T35" fmla="*/ 312 h 605"/>
                <a:gd name="T36" fmla="*/ 306 w 440"/>
                <a:gd name="T37" fmla="*/ 291 h 605"/>
                <a:gd name="T38" fmla="*/ 323 w 440"/>
                <a:gd name="T39" fmla="*/ 264 h 605"/>
                <a:gd name="T40" fmla="*/ 332 w 440"/>
                <a:gd name="T41" fmla="*/ 234 h 605"/>
                <a:gd name="T42" fmla="*/ 333 w 440"/>
                <a:gd name="T43" fmla="*/ 208 h 605"/>
                <a:gd name="T44" fmla="*/ 328 w 440"/>
                <a:gd name="T45" fmla="*/ 185 h 605"/>
                <a:gd name="T46" fmla="*/ 319 w 440"/>
                <a:gd name="T47" fmla="*/ 165 h 605"/>
                <a:gd name="T48" fmla="*/ 308 w 440"/>
                <a:gd name="T49" fmla="*/ 146 h 605"/>
                <a:gd name="T50" fmla="*/ 291 w 440"/>
                <a:gd name="T51" fmla="*/ 131 h 605"/>
                <a:gd name="T52" fmla="*/ 272 w 440"/>
                <a:gd name="T53" fmla="*/ 119 h 605"/>
                <a:gd name="T54" fmla="*/ 252 w 440"/>
                <a:gd name="T55" fmla="*/ 110 h 605"/>
                <a:gd name="T56" fmla="*/ 230 w 440"/>
                <a:gd name="T57" fmla="*/ 106 h 605"/>
                <a:gd name="T58" fmla="*/ 196 w 440"/>
                <a:gd name="T59" fmla="*/ 107 h 605"/>
                <a:gd name="T60" fmla="*/ 155 w 440"/>
                <a:gd name="T61" fmla="*/ 125 h 605"/>
                <a:gd name="T62" fmla="*/ 125 w 440"/>
                <a:gd name="T63" fmla="*/ 155 h 605"/>
                <a:gd name="T64" fmla="*/ 108 w 440"/>
                <a:gd name="T65" fmla="*/ 195 h 605"/>
                <a:gd name="T66" fmla="*/ 105 w 440"/>
                <a:gd name="T67" fmla="*/ 234 h 605"/>
                <a:gd name="T68" fmla="*/ 15 w 440"/>
                <a:gd name="T69" fmla="*/ 234 h 605"/>
                <a:gd name="T70" fmla="*/ 0 w 440"/>
                <a:gd name="T71" fmla="*/ 219 h 605"/>
                <a:gd name="T72" fmla="*/ 3 w 440"/>
                <a:gd name="T73" fmla="*/ 175 h 605"/>
                <a:gd name="T74" fmla="*/ 16 w 440"/>
                <a:gd name="T75" fmla="*/ 135 h 605"/>
                <a:gd name="T76" fmla="*/ 36 w 440"/>
                <a:gd name="T77" fmla="*/ 97 h 605"/>
                <a:gd name="T78" fmla="*/ 64 w 440"/>
                <a:gd name="T79" fmla="*/ 64 h 605"/>
                <a:gd name="T80" fmla="*/ 98 w 440"/>
                <a:gd name="T81" fmla="*/ 36 h 605"/>
                <a:gd name="T82" fmla="*/ 135 w 440"/>
                <a:gd name="T83" fmla="*/ 16 h 605"/>
                <a:gd name="T84" fmla="*/ 176 w 440"/>
                <a:gd name="T85" fmla="*/ 5 h 605"/>
                <a:gd name="T86" fmla="*/ 220 w 440"/>
                <a:gd name="T87" fmla="*/ 0 h 605"/>
                <a:gd name="T88" fmla="*/ 262 w 440"/>
                <a:gd name="T89" fmla="*/ 5 h 605"/>
                <a:gd name="T90" fmla="*/ 303 w 440"/>
                <a:gd name="T91" fmla="*/ 16 h 605"/>
                <a:gd name="T92" fmla="*/ 340 w 440"/>
                <a:gd name="T93" fmla="*/ 36 h 605"/>
                <a:gd name="T94" fmla="*/ 374 w 440"/>
                <a:gd name="T95" fmla="*/ 64 h 605"/>
                <a:gd name="T96" fmla="*/ 402 w 440"/>
                <a:gd name="T97" fmla="*/ 97 h 605"/>
                <a:gd name="T98" fmla="*/ 422 w 440"/>
                <a:gd name="T99" fmla="*/ 135 h 605"/>
                <a:gd name="T100" fmla="*/ 433 w 440"/>
                <a:gd name="T101" fmla="*/ 175 h 605"/>
                <a:gd name="T102" fmla="*/ 439 w 440"/>
                <a:gd name="T103" fmla="*/ 219 h 60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40"/>
                <a:gd name="T157" fmla="*/ 0 h 605"/>
                <a:gd name="T158" fmla="*/ 440 w 440"/>
                <a:gd name="T159" fmla="*/ 605 h 60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40" h="605">
                  <a:moveTo>
                    <a:pt x="439" y="219"/>
                  </a:moveTo>
                  <a:lnTo>
                    <a:pt x="436" y="249"/>
                  </a:lnTo>
                  <a:lnTo>
                    <a:pt x="430" y="278"/>
                  </a:lnTo>
                  <a:lnTo>
                    <a:pt x="421" y="306"/>
                  </a:lnTo>
                  <a:lnTo>
                    <a:pt x="407" y="331"/>
                  </a:lnTo>
                  <a:lnTo>
                    <a:pt x="391" y="356"/>
                  </a:lnTo>
                  <a:lnTo>
                    <a:pt x="371" y="377"/>
                  </a:lnTo>
                  <a:lnTo>
                    <a:pt x="348" y="396"/>
                  </a:lnTo>
                  <a:lnTo>
                    <a:pt x="323" y="413"/>
                  </a:lnTo>
                  <a:lnTo>
                    <a:pt x="327" y="409"/>
                  </a:lnTo>
                  <a:lnTo>
                    <a:pt x="325" y="410"/>
                  </a:lnTo>
                  <a:lnTo>
                    <a:pt x="323" y="413"/>
                  </a:lnTo>
                  <a:lnTo>
                    <a:pt x="320" y="414"/>
                  </a:lnTo>
                  <a:lnTo>
                    <a:pt x="308" y="420"/>
                  </a:lnTo>
                  <a:lnTo>
                    <a:pt x="296" y="429"/>
                  </a:lnTo>
                  <a:lnTo>
                    <a:pt x="286" y="438"/>
                  </a:lnTo>
                  <a:lnTo>
                    <a:pt x="277" y="449"/>
                  </a:lnTo>
                  <a:lnTo>
                    <a:pt x="270" y="460"/>
                  </a:lnTo>
                  <a:lnTo>
                    <a:pt x="264" y="473"/>
                  </a:lnTo>
                  <a:lnTo>
                    <a:pt x="260" y="485"/>
                  </a:lnTo>
                  <a:lnTo>
                    <a:pt x="256" y="501"/>
                  </a:lnTo>
                  <a:lnTo>
                    <a:pt x="257" y="604"/>
                  </a:lnTo>
                  <a:lnTo>
                    <a:pt x="242" y="604"/>
                  </a:lnTo>
                  <a:lnTo>
                    <a:pt x="163" y="604"/>
                  </a:lnTo>
                  <a:lnTo>
                    <a:pt x="148" y="604"/>
                  </a:lnTo>
                  <a:lnTo>
                    <a:pt x="150" y="497"/>
                  </a:lnTo>
                  <a:lnTo>
                    <a:pt x="155" y="469"/>
                  </a:lnTo>
                  <a:lnTo>
                    <a:pt x="163" y="442"/>
                  </a:lnTo>
                  <a:lnTo>
                    <a:pt x="173" y="416"/>
                  </a:lnTo>
                  <a:lnTo>
                    <a:pt x="187" y="393"/>
                  </a:lnTo>
                  <a:lnTo>
                    <a:pt x="205" y="371"/>
                  </a:lnTo>
                  <a:lnTo>
                    <a:pt x="223" y="352"/>
                  </a:lnTo>
                  <a:lnTo>
                    <a:pt x="246" y="335"/>
                  </a:lnTo>
                  <a:lnTo>
                    <a:pt x="270" y="321"/>
                  </a:lnTo>
                  <a:lnTo>
                    <a:pt x="270" y="320"/>
                  </a:lnTo>
                  <a:lnTo>
                    <a:pt x="284" y="312"/>
                  </a:lnTo>
                  <a:lnTo>
                    <a:pt x="296" y="302"/>
                  </a:lnTo>
                  <a:lnTo>
                    <a:pt x="306" y="291"/>
                  </a:lnTo>
                  <a:lnTo>
                    <a:pt x="316" y="278"/>
                  </a:lnTo>
                  <a:lnTo>
                    <a:pt x="323" y="264"/>
                  </a:lnTo>
                  <a:lnTo>
                    <a:pt x="329" y="251"/>
                  </a:lnTo>
                  <a:lnTo>
                    <a:pt x="332" y="234"/>
                  </a:lnTo>
                  <a:lnTo>
                    <a:pt x="333" y="219"/>
                  </a:lnTo>
                  <a:lnTo>
                    <a:pt x="333" y="208"/>
                  </a:lnTo>
                  <a:lnTo>
                    <a:pt x="330" y="197"/>
                  </a:lnTo>
                  <a:lnTo>
                    <a:pt x="328" y="185"/>
                  </a:lnTo>
                  <a:lnTo>
                    <a:pt x="324" y="175"/>
                  </a:lnTo>
                  <a:lnTo>
                    <a:pt x="319" y="165"/>
                  </a:lnTo>
                  <a:lnTo>
                    <a:pt x="314" y="156"/>
                  </a:lnTo>
                  <a:lnTo>
                    <a:pt x="308" y="146"/>
                  </a:lnTo>
                  <a:lnTo>
                    <a:pt x="300" y="139"/>
                  </a:lnTo>
                  <a:lnTo>
                    <a:pt x="291" y="131"/>
                  </a:lnTo>
                  <a:lnTo>
                    <a:pt x="283" y="124"/>
                  </a:lnTo>
                  <a:lnTo>
                    <a:pt x="272" y="119"/>
                  </a:lnTo>
                  <a:lnTo>
                    <a:pt x="262" y="114"/>
                  </a:lnTo>
                  <a:lnTo>
                    <a:pt x="252" y="110"/>
                  </a:lnTo>
                  <a:lnTo>
                    <a:pt x="241" y="107"/>
                  </a:lnTo>
                  <a:lnTo>
                    <a:pt x="230" y="106"/>
                  </a:lnTo>
                  <a:lnTo>
                    <a:pt x="220" y="105"/>
                  </a:lnTo>
                  <a:lnTo>
                    <a:pt x="196" y="107"/>
                  </a:lnTo>
                  <a:lnTo>
                    <a:pt x="174" y="114"/>
                  </a:lnTo>
                  <a:lnTo>
                    <a:pt x="155" y="125"/>
                  </a:lnTo>
                  <a:lnTo>
                    <a:pt x="139" y="139"/>
                  </a:lnTo>
                  <a:lnTo>
                    <a:pt x="125" y="155"/>
                  </a:lnTo>
                  <a:lnTo>
                    <a:pt x="114" y="175"/>
                  </a:lnTo>
                  <a:lnTo>
                    <a:pt x="108" y="195"/>
                  </a:lnTo>
                  <a:lnTo>
                    <a:pt x="105" y="219"/>
                  </a:lnTo>
                  <a:lnTo>
                    <a:pt x="105" y="234"/>
                  </a:lnTo>
                  <a:lnTo>
                    <a:pt x="90" y="234"/>
                  </a:lnTo>
                  <a:lnTo>
                    <a:pt x="15" y="234"/>
                  </a:lnTo>
                  <a:lnTo>
                    <a:pt x="0" y="234"/>
                  </a:lnTo>
                  <a:lnTo>
                    <a:pt x="0" y="219"/>
                  </a:lnTo>
                  <a:lnTo>
                    <a:pt x="1" y="197"/>
                  </a:lnTo>
                  <a:lnTo>
                    <a:pt x="3" y="175"/>
                  </a:lnTo>
                  <a:lnTo>
                    <a:pt x="10" y="155"/>
                  </a:lnTo>
                  <a:lnTo>
                    <a:pt x="16" y="135"/>
                  </a:lnTo>
                  <a:lnTo>
                    <a:pt x="26" y="116"/>
                  </a:lnTo>
                  <a:lnTo>
                    <a:pt x="36" y="97"/>
                  </a:lnTo>
                  <a:lnTo>
                    <a:pt x="50" y="80"/>
                  </a:lnTo>
                  <a:lnTo>
                    <a:pt x="64" y="64"/>
                  </a:lnTo>
                  <a:lnTo>
                    <a:pt x="80" y="50"/>
                  </a:lnTo>
                  <a:lnTo>
                    <a:pt x="98" y="36"/>
                  </a:lnTo>
                  <a:lnTo>
                    <a:pt x="115" y="26"/>
                  </a:lnTo>
                  <a:lnTo>
                    <a:pt x="135" y="16"/>
                  </a:lnTo>
                  <a:lnTo>
                    <a:pt x="155" y="10"/>
                  </a:lnTo>
                  <a:lnTo>
                    <a:pt x="176" y="5"/>
                  </a:lnTo>
                  <a:lnTo>
                    <a:pt x="197" y="1"/>
                  </a:lnTo>
                  <a:lnTo>
                    <a:pt x="220" y="0"/>
                  </a:lnTo>
                  <a:lnTo>
                    <a:pt x="241" y="1"/>
                  </a:lnTo>
                  <a:lnTo>
                    <a:pt x="262" y="5"/>
                  </a:lnTo>
                  <a:lnTo>
                    <a:pt x="283" y="10"/>
                  </a:lnTo>
                  <a:lnTo>
                    <a:pt x="303" y="16"/>
                  </a:lnTo>
                  <a:lnTo>
                    <a:pt x="323" y="26"/>
                  </a:lnTo>
                  <a:lnTo>
                    <a:pt x="340" y="36"/>
                  </a:lnTo>
                  <a:lnTo>
                    <a:pt x="358" y="50"/>
                  </a:lnTo>
                  <a:lnTo>
                    <a:pt x="374" y="64"/>
                  </a:lnTo>
                  <a:lnTo>
                    <a:pt x="388" y="80"/>
                  </a:lnTo>
                  <a:lnTo>
                    <a:pt x="402" y="97"/>
                  </a:lnTo>
                  <a:lnTo>
                    <a:pt x="412" y="116"/>
                  </a:lnTo>
                  <a:lnTo>
                    <a:pt x="422" y="135"/>
                  </a:lnTo>
                  <a:lnTo>
                    <a:pt x="428" y="155"/>
                  </a:lnTo>
                  <a:lnTo>
                    <a:pt x="433" y="175"/>
                  </a:lnTo>
                  <a:lnTo>
                    <a:pt x="437" y="197"/>
                  </a:lnTo>
                  <a:lnTo>
                    <a:pt x="439" y="219"/>
                  </a:lnTo>
                </a:path>
              </a:pathLst>
            </a:custGeom>
            <a:solidFill>
              <a:srgbClr val="FF9997"/>
            </a:solidFill>
            <a:ln>
              <a:noFill/>
            </a:ln>
            <a:extLst>
              <a:ext uri="{91240B29-F687-4F45-9708-019B960494DF}">
                <a14:hiddenLine xmlns="" xmlns:a14="http://schemas.microsoft.com/office/drawing/2010/main" w="9525" cap="rnd">
                  <a:solidFill>
                    <a:srgbClr val="000000"/>
                  </a:solidFill>
                  <a:round/>
                  <a:headEnd/>
                  <a:tailEnd/>
                </a14:hiddenLine>
              </a:ext>
            </a:extLst>
          </p:spPr>
          <p:txBody>
            <a:bodyPr/>
            <a:lstStyle/>
            <a:p>
              <a:endParaRPr lang="zh-CN" altLang="en-US"/>
            </a:p>
          </p:txBody>
        </p:sp>
        <p:sp>
          <p:nvSpPr>
            <p:cNvPr id="23" name="Freeform 34">
              <a:extLst>
                <a:ext uri="{FF2B5EF4-FFF2-40B4-BE49-F238E27FC236}">
                  <a16:creationId xmlns="" xmlns:a16="http://schemas.microsoft.com/office/drawing/2014/main" id="{75A3D215-C6CF-4CE4-A1D3-32422C254774}"/>
                </a:ext>
              </a:extLst>
            </p:cNvPr>
            <p:cNvSpPr>
              <a:spLocks/>
            </p:cNvSpPr>
            <p:nvPr/>
          </p:nvSpPr>
          <p:spPr bwMode="auto">
            <a:xfrm>
              <a:off x="2707" y="2003"/>
              <a:ext cx="167" cy="167"/>
            </a:xfrm>
            <a:custGeom>
              <a:avLst/>
              <a:gdLst>
                <a:gd name="T0" fmla="*/ 83 w 167"/>
                <a:gd name="T1" fmla="*/ 166 h 167"/>
                <a:gd name="T2" fmla="*/ 99 w 167"/>
                <a:gd name="T3" fmla="*/ 164 h 167"/>
                <a:gd name="T4" fmla="*/ 115 w 167"/>
                <a:gd name="T5" fmla="*/ 159 h 167"/>
                <a:gd name="T6" fmla="*/ 129 w 167"/>
                <a:gd name="T7" fmla="*/ 152 h 167"/>
                <a:gd name="T8" fmla="*/ 142 w 167"/>
                <a:gd name="T9" fmla="*/ 142 h 167"/>
                <a:gd name="T10" fmla="*/ 152 w 167"/>
                <a:gd name="T11" fmla="*/ 129 h 167"/>
                <a:gd name="T12" fmla="*/ 159 w 167"/>
                <a:gd name="T13" fmla="*/ 115 h 167"/>
                <a:gd name="T14" fmla="*/ 164 w 167"/>
                <a:gd name="T15" fmla="*/ 99 h 167"/>
                <a:gd name="T16" fmla="*/ 166 w 167"/>
                <a:gd name="T17" fmla="*/ 83 h 167"/>
                <a:gd name="T18" fmla="*/ 164 w 167"/>
                <a:gd name="T19" fmla="*/ 66 h 167"/>
                <a:gd name="T20" fmla="*/ 159 w 167"/>
                <a:gd name="T21" fmla="*/ 50 h 167"/>
                <a:gd name="T22" fmla="*/ 152 w 167"/>
                <a:gd name="T23" fmla="*/ 36 h 167"/>
                <a:gd name="T24" fmla="*/ 142 w 167"/>
                <a:gd name="T25" fmla="*/ 23 h 167"/>
                <a:gd name="T26" fmla="*/ 129 w 167"/>
                <a:gd name="T27" fmla="*/ 13 h 167"/>
                <a:gd name="T28" fmla="*/ 115 w 167"/>
                <a:gd name="T29" fmla="*/ 6 h 167"/>
                <a:gd name="T30" fmla="*/ 99 w 167"/>
                <a:gd name="T31" fmla="*/ 1 h 167"/>
                <a:gd name="T32" fmla="*/ 83 w 167"/>
                <a:gd name="T33" fmla="*/ 0 h 167"/>
                <a:gd name="T34" fmla="*/ 65 w 167"/>
                <a:gd name="T35" fmla="*/ 1 h 167"/>
                <a:gd name="T36" fmla="*/ 50 w 167"/>
                <a:gd name="T37" fmla="*/ 6 h 167"/>
                <a:gd name="T38" fmla="*/ 36 w 167"/>
                <a:gd name="T39" fmla="*/ 13 h 167"/>
                <a:gd name="T40" fmla="*/ 23 w 167"/>
                <a:gd name="T41" fmla="*/ 23 h 167"/>
                <a:gd name="T42" fmla="*/ 13 w 167"/>
                <a:gd name="T43" fmla="*/ 36 h 167"/>
                <a:gd name="T44" fmla="*/ 6 w 167"/>
                <a:gd name="T45" fmla="*/ 50 h 167"/>
                <a:gd name="T46" fmla="*/ 1 w 167"/>
                <a:gd name="T47" fmla="*/ 66 h 167"/>
                <a:gd name="T48" fmla="*/ 0 w 167"/>
                <a:gd name="T49" fmla="*/ 83 h 167"/>
                <a:gd name="T50" fmla="*/ 1 w 167"/>
                <a:gd name="T51" fmla="*/ 99 h 167"/>
                <a:gd name="T52" fmla="*/ 6 w 167"/>
                <a:gd name="T53" fmla="*/ 115 h 167"/>
                <a:gd name="T54" fmla="*/ 13 w 167"/>
                <a:gd name="T55" fmla="*/ 129 h 167"/>
                <a:gd name="T56" fmla="*/ 23 w 167"/>
                <a:gd name="T57" fmla="*/ 142 h 167"/>
                <a:gd name="T58" fmla="*/ 36 w 167"/>
                <a:gd name="T59" fmla="*/ 152 h 167"/>
                <a:gd name="T60" fmla="*/ 50 w 167"/>
                <a:gd name="T61" fmla="*/ 159 h 167"/>
                <a:gd name="T62" fmla="*/ 65 w 167"/>
                <a:gd name="T63" fmla="*/ 164 h 167"/>
                <a:gd name="T64" fmla="*/ 83 w 167"/>
                <a:gd name="T65" fmla="*/ 166 h 1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7"/>
                <a:gd name="T100" fmla="*/ 0 h 167"/>
                <a:gd name="T101" fmla="*/ 167 w 167"/>
                <a:gd name="T102" fmla="*/ 167 h 1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7" h="167">
                  <a:moveTo>
                    <a:pt x="83" y="166"/>
                  </a:moveTo>
                  <a:lnTo>
                    <a:pt x="99" y="164"/>
                  </a:lnTo>
                  <a:lnTo>
                    <a:pt x="115" y="159"/>
                  </a:lnTo>
                  <a:lnTo>
                    <a:pt x="129" y="152"/>
                  </a:lnTo>
                  <a:lnTo>
                    <a:pt x="142" y="142"/>
                  </a:lnTo>
                  <a:lnTo>
                    <a:pt x="152" y="129"/>
                  </a:lnTo>
                  <a:lnTo>
                    <a:pt x="159" y="115"/>
                  </a:lnTo>
                  <a:lnTo>
                    <a:pt x="164" y="99"/>
                  </a:lnTo>
                  <a:lnTo>
                    <a:pt x="166" y="83"/>
                  </a:lnTo>
                  <a:lnTo>
                    <a:pt x="164" y="66"/>
                  </a:lnTo>
                  <a:lnTo>
                    <a:pt x="159" y="50"/>
                  </a:lnTo>
                  <a:lnTo>
                    <a:pt x="152" y="36"/>
                  </a:lnTo>
                  <a:lnTo>
                    <a:pt x="142" y="23"/>
                  </a:lnTo>
                  <a:lnTo>
                    <a:pt x="129" y="13"/>
                  </a:lnTo>
                  <a:lnTo>
                    <a:pt x="115" y="6"/>
                  </a:lnTo>
                  <a:lnTo>
                    <a:pt x="99" y="1"/>
                  </a:lnTo>
                  <a:lnTo>
                    <a:pt x="83" y="0"/>
                  </a:lnTo>
                  <a:lnTo>
                    <a:pt x="65" y="1"/>
                  </a:lnTo>
                  <a:lnTo>
                    <a:pt x="50" y="6"/>
                  </a:lnTo>
                  <a:lnTo>
                    <a:pt x="36" y="13"/>
                  </a:lnTo>
                  <a:lnTo>
                    <a:pt x="23" y="23"/>
                  </a:lnTo>
                  <a:lnTo>
                    <a:pt x="13" y="36"/>
                  </a:lnTo>
                  <a:lnTo>
                    <a:pt x="6" y="50"/>
                  </a:lnTo>
                  <a:lnTo>
                    <a:pt x="1" y="66"/>
                  </a:lnTo>
                  <a:lnTo>
                    <a:pt x="0" y="83"/>
                  </a:lnTo>
                  <a:lnTo>
                    <a:pt x="1" y="99"/>
                  </a:lnTo>
                  <a:lnTo>
                    <a:pt x="6" y="115"/>
                  </a:lnTo>
                  <a:lnTo>
                    <a:pt x="13" y="129"/>
                  </a:lnTo>
                  <a:lnTo>
                    <a:pt x="23" y="142"/>
                  </a:lnTo>
                  <a:lnTo>
                    <a:pt x="36" y="152"/>
                  </a:lnTo>
                  <a:lnTo>
                    <a:pt x="50" y="159"/>
                  </a:lnTo>
                  <a:lnTo>
                    <a:pt x="65" y="164"/>
                  </a:lnTo>
                  <a:lnTo>
                    <a:pt x="83" y="166"/>
                  </a:lnTo>
                </a:path>
              </a:pathLst>
            </a:custGeom>
            <a:solidFill>
              <a:srgbClr val="FF9997"/>
            </a:solidFill>
            <a:ln>
              <a:noFill/>
            </a:ln>
            <a:extLst>
              <a:ext uri="{91240B29-F687-4F45-9708-019B960494DF}">
                <a14:hiddenLine xmlns="" xmlns:a14="http://schemas.microsoft.com/office/drawing/2010/main" w="9525" cap="rnd">
                  <a:solidFill>
                    <a:srgbClr val="000000"/>
                  </a:solidFill>
                  <a:round/>
                  <a:headEnd/>
                  <a:tailEnd/>
                </a14:hiddenLine>
              </a:ext>
            </a:extLst>
          </p:spPr>
          <p:txBody>
            <a:bodyPr/>
            <a:lstStyle/>
            <a:p>
              <a:endParaRPr lang="zh-CN" altLang="en-US"/>
            </a:p>
          </p:txBody>
        </p:sp>
      </p:grpSp>
    </p:spTree>
    <p:extLst>
      <p:ext uri="{BB962C8B-B14F-4D97-AF65-F5344CB8AC3E}">
        <p14:creationId xmlns="" xmlns:p14="http://schemas.microsoft.com/office/powerpoint/2010/main" val="8362330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p:tgtEl>
                                          <p:spTgt spid="26"/>
                                        </p:tgtEl>
                                        <p:attrNameLst>
                                          <p:attrName>ppt_y</p:attrName>
                                        </p:attrNameLst>
                                      </p:cBhvr>
                                      <p:tavLst>
                                        <p:tav tm="0">
                                          <p:val>
                                            <p:strVal val="#ppt_y+#ppt_h*1.125000"/>
                                          </p:val>
                                        </p:tav>
                                        <p:tav tm="100000">
                                          <p:val>
                                            <p:strVal val="#ppt_y"/>
                                          </p:val>
                                        </p:tav>
                                      </p:tavLst>
                                    </p:anim>
                                    <p:animEffect transition="in" filter="wipe(up)">
                                      <p:cBhvr>
                                        <p:cTn id="12" dur="500"/>
                                        <p:tgtEl>
                                          <p:spTgt spid="26"/>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p:tgtEl>
                                          <p:spTgt spid="40"/>
                                        </p:tgtEl>
                                        <p:attrNameLst>
                                          <p:attrName>ppt_x</p:attrName>
                                        </p:attrNameLst>
                                      </p:cBhvr>
                                      <p:tavLst>
                                        <p:tav tm="0">
                                          <p:val>
                                            <p:strVal val="#ppt_x-#ppt_w*1.125000"/>
                                          </p:val>
                                        </p:tav>
                                        <p:tav tm="100000">
                                          <p:val>
                                            <p:strVal val="#ppt_x"/>
                                          </p:val>
                                        </p:tav>
                                      </p:tavLst>
                                    </p:anim>
                                    <p:animEffect transition="in" filter="wipe(right)">
                                      <p:cBhvr>
                                        <p:cTn id="17" dur="500"/>
                                        <p:tgtEl>
                                          <p:spTgt spid="40"/>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500"/>
                                        <p:tgtEl>
                                          <p:spTgt spid="41"/>
                                        </p:tgtEl>
                                        <p:attrNameLst>
                                          <p:attrName>ppt_x</p:attrName>
                                        </p:attrNameLst>
                                      </p:cBhvr>
                                      <p:tavLst>
                                        <p:tav tm="0">
                                          <p:val>
                                            <p:strVal val="#ppt_x-#ppt_w*1.125000"/>
                                          </p:val>
                                        </p:tav>
                                        <p:tav tm="100000">
                                          <p:val>
                                            <p:strVal val="#ppt_x"/>
                                          </p:val>
                                        </p:tav>
                                      </p:tavLst>
                                    </p:anim>
                                    <p:animEffect transition="in" filter="wipe(right)">
                                      <p:cBhvr>
                                        <p:cTn id="21" dur="500"/>
                                        <p:tgtEl>
                                          <p:spTgt spid="41"/>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p:tgtEl>
                                          <p:spTgt spid="44"/>
                                        </p:tgtEl>
                                        <p:attrNameLst>
                                          <p:attrName>ppt_x</p:attrName>
                                        </p:attrNameLst>
                                      </p:cBhvr>
                                      <p:tavLst>
                                        <p:tav tm="0">
                                          <p:val>
                                            <p:strVal val="#ppt_x-#ppt_w*1.125000"/>
                                          </p:val>
                                        </p:tav>
                                        <p:tav tm="100000">
                                          <p:val>
                                            <p:strVal val="#ppt_x"/>
                                          </p:val>
                                        </p:tav>
                                      </p:tavLst>
                                    </p:anim>
                                    <p:animEffect transition="in" filter="wipe(right)">
                                      <p:cBhvr>
                                        <p:cTn id="25" dur="500"/>
                                        <p:tgtEl>
                                          <p:spTgt spid="44"/>
                                        </p:tgtEl>
                                      </p:cBhvr>
                                    </p:animEffect>
                                  </p:childTnLst>
                                </p:cTn>
                              </p:par>
                            </p:childTnLst>
                          </p:cTn>
                        </p:par>
                        <p:par>
                          <p:cTn id="26" fill="hold">
                            <p:stCondLst>
                              <p:cond delay="1000"/>
                            </p:stCondLst>
                            <p:childTnLst>
                              <p:par>
                                <p:cTn id="27" presetID="12" presetClass="entr" presetSubtype="8" fill="hold" grpId="0" nodeType="afterEffect">
                                  <p:stCondLst>
                                    <p:cond delay="10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500"/>
                                        <p:tgtEl>
                                          <p:spTgt spid="39"/>
                                        </p:tgtEl>
                                        <p:attrNameLst>
                                          <p:attrName>ppt_x</p:attrName>
                                        </p:attrNameLst>
                                      </p:cBhvr>
                                      <p:tavLst>
                                        <p:tav tm="0">
                                          <p:val>
                                            <p:strVal val="#ppt_x-#ppt_w*1.125000"/>
                                          </p:val>
                                        </p:tav>
                                        <p:tav tm="100000">
                                          <p:val>
                                            <p:strVal val="#ppt_x"/>
                                          </p:val>
                                        </p:tav>
                                      </p:tavLst>
                                    </p:anim>
                                    <p:animEffect transition="in" filter="wipe(right)">
                                      <p:cBhvr>
                                        <p:cTn id="30" dur="500"/>
                                        <p:tgtEl>
                                          <p:spTgt spid="39"/>
                                        </p:tgtEl>
                                      </p:cBhvr>
                                    </p:animEffect>
                                  </p:childTnLst>
                                </p:cTn>
                              </p:par>
                              <p:par>
                                <p:cTn id="31" presetID="12" presetClass="entr" presetSubtype="8" fill="hold" grpId="0" nodeType="withEffect">
                                  <p:stCondLst>
                                    <p:cond delay="100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p:tgtEl>
                                          <p:spTgt spid="42"/>
                                        </p:tgtEl>
                                        <p:attrNameLst>
                                          <p:attrName>ppt_x</p:attrName>
                                        </p:attrNameLst>
                                      </p:cBhvr>
                                      <p:tavLst>
                                        <p:tav tm="0">
                                          <p:val>
                                            <p:strVal val="#ppt_x-#ppt_w*1.125000"/>
                                          </p:val>
                                        </p:tav>
                                        <p:tav tm="100000">
                                          <p:val>
                                            <p:strVal val="#ppt_x"/>
                                          </p:val>
                                        </p:tav>
                                      </p:tavLst>
                                    </p:anim>
                                    <p:animEffect transition="in" filter="wipe(right)">
                                      <p:cBhvr>
                                        <p:cTn id="34" dur="500"/>
                                        <p:tgtEl>
                                          <p:spTgt spid="42"/>
                                        </p:tgtEl>
                                      </p:cBhvr>
                                    </p:animEffect>
                                  </p:childTnLst>
                                </p:cTn>
                              </p:par>
                              <p:par>
                                <p:cTn id="35" presetID="12" presetClass="entr" presetSubtype="8" fill="hold" grpId="0" nodeType="withEffect">
                                  <p:stCondLst>
                                    <p:cond delay="100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p:tgtEl>
                                          <p:spTgt spid="46"/>
                                        </p:tgtEl>
                                        <p:attrNameLst>
                                          <p:attrName>ppt_x</p:attrName>
                                        </p:attrNameLst>
                                      </p:cBhvr>
                                      <p:tavLst>
                                        <p:tav tm="0">
                                          <p:val>
                                            <p:strVal val="#ppt_x-#ppt_w*1.125000"/>
                                          </p:val>
                                        </p:tav>
                                        <p:tav tm="100000">
                                          <p:val>
                                            <p:strVal val="#ppt_x"/>
                                          </p:val>
                                        </p:tav>
                                      </p:tavLst>
                                    </p:anim>
                                    <p:animEffect transition="in" filter="wipe(right)">
                                      <p:cBhvr>
                                        <p:cTn id="38" dur="500"/>
                                        <p:tgtEl>
                                          <p:spTgt spid="46"/>
                                        </p:tgtEl>
                                      </p:cBhvr>
                                    </p:animEffect>
                                  </p:childTnLst>
                                </p:cTn>
                              </p:par>
                            </p:childTnLst>
                          </p:cTn>
                        </p:par>
                        <p:par>
                          <p:cTn id="39" fill="hold">
                            <p:stCondLst>
                              <p:cond delay="2500"/>
                            </p:stCondLst>
                            <p:childTnLst>
                              <p:par>
                                <p:cTn id="40" presetID="12" presetClass="entr" presetSubtype="8" fill="hold" grpId="0" nodeType="afterEffect">
                                  <p:stCondLst>
                                    <p:cond delay="100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p:tgtEl>
                                          <p:spTgt spid="38"/>
                                        </p:tgtEl>
                                        <p:attrNameLst>
                                          <p:attrName>ppt_x</p:attrName>
                                        </p:attrNameLst>
                                      </p:cBhvr>
                                      <p:tavLst>
                                        <p:tav tm="0">
                                          <p:val>
                                            <p:strVal val="#ppt_x-#ppt_w*1.125000"/>
                                          </p:val>
                                        </p:tav>
                                        <p:tav tm="100000">
                                          <p:val>
                                            <p:strVal val="#ppt_x"/>
                                          </p:val>
                                        </p:tav>
                                      </p:tavLst>
                                    </p:anim>
                                    <p:animEffect transition="in" filter="wipe(right)">
                                      <p:cBhvr>
                                        <p:cTn id="43" dur="500"/>
                                        <p:tgtEl>
                                          <p:spTgt spid="38"/>
                                        </p:tgtEl>
                                      </p:cBhvr>
                                    </p:animEffect>
                                  </p:childTnLst>
                                </p:cTn>
                              </p:par>
                              <p:par>
                                <p:cTn id="44" presetID="12" presetClass="entr" presetSubtype="8" fill="hold" grpId="0" nodeType="withEffect">
                                  <p:stCondLst>
                                    <p:cond delay="100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p:tgtEl>
                                          <p:spTgt spid="43"/>
                                        </p:tgtEl>
                                        <p:attrNameLst>
                                          <p:attrName>ppt_x</p:attrName>
                                        </p:attrNameLst>
                                      </p:cBhvr>
                                      <p:tavLst>
                                        <p:tav tm="0">
                                          <p:val>
                                            <p:strVal val="#ppt_x-#ppt_w*1.125000"/>
                                          </p:val>
                                        </p:tav>
                                        <p:tav tm="100000">
                                          <p:val>
                                            <p:strVal val="#ppt_x"/>
                                          </p:val>
                                        </p:tav>
                                      </p:tavLst>
                                    </p:anim>
                                    <p:animEffect transition="in" filter="wipe(right)">
                                      <p:cBhvr>
                                        <p:cTn id="47" dur="500"/>
                                        <p:tgtEl>
                                          <p:spTgt spid="43"/>
                                        </p:tgtEl>
                                      </p:cBhvr>
                                    </p:animEffect>
                                  </p:childTnLst>
                                </p:cTn>
                              </p:par>
                              <p:par>
                                <p:cTn id="48" presetID="12" presetClass="entr" presetSubtype="8" fill="hold" grpId="0" nodeType="withEffect">
                                  <p:stCondLst>
                                    <p:cond delay="100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p:tgtEl>
                                          <p:spTgt spid="45"/>
                                        </p:tgtEl>
                                        <p:attrNameLst>
                                          <p:attrName>ppt_x</p:attrName>
                                        </p:attrNameLst>
                                      </p:cBhvr>
                                      <p:tavLst>
                                        <p:tav tm="0">
                                          <p:val>
                                            <p:strVal val="#ppt_x-#ppt_w*1.125000"/>
                                          </p:val>
                                        </p:tav>
                                        <p:tav tm="100000">
                                          <p:val>
                                            <p:strVal val="#ppt_x"/>
                                          </p:val>
                                        </p:tav>
                                      </p:tavLst>
                                    </p:anim>
                                    <p:animEffect transition="in" filter="wipe(right)">
                                      <p:cBhvr>
                                        <p:cTn id="51" dur="500"/>
                                        <p:tgtEl>
                                          <p:spTgt spid="45"/>
                                        </p:tgtEl>
                                      </p:cBhvr>
                                    </p:animEffect>
                                  </p:childTnLst>
                                </p:cTn>
                              </p:par>
                            </p:childTnLst>
                          </p:cTn>
                        </p:par>
                      </p:childTnLst>
                    </p:cTn>
                  </p:par>
                  <p:par>
                    <p:cTn id="52" fill="hold">
                      <p:stCondLst>
                        <p:cond delay="indefinite"/>
                      </p:stCondLst>
                      <p:childTnLst>
                        <p:par>
                          <p:cTn id="53" fill="hold">
                            <p:stCondLst>
                              <p:cond delay="0"/>
                            </p:stCondLst>
                            <p:childTnLst>
                              <p:par>
                                <p:cTn id="54" presetID="19" presetClass="entr" presetSubtype="10"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3000" fill="hold"/>
                                        <p:tgtEl>
                                          <p:spTgt spid="19"/>
                                        </p:tgtEl>
                                        <p:attrNameLst>
                                          <p:attrName>ppt_w</p:attrName>
                                        </p:attrNameLst>
                                      </p:cBhvr>
                                      <p:tavLst>
                                        <p:tav tm="0" fmla="#ppt_w*sin(2.5*pi*$)">
                                          <p:val>
                                            <p:fltVal val="0"/>
                                          </p:val>
                                        </p:tav>
                                        <p:tav tm="100000">
                                          <p:val>
                                            <p:fltVal val="1"/>
                                          </p:val>
                                        </p:tav>
                                      </p:tavLst>
                                    </p:anim>
                                    <p:anim calcmode="lin" valueType="num">
                                      <p:cBhvr>
                                        <p:cTn id="57" dur="30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animBg="1"/>
      <p:bldP spid="38" grpId="0" animBg="1"/>
      <p:bldP spid="39" grpId="0" animBg="1"/>
      <p:bldP spid="40" grpId="0" animBg="1"/>
      <p:bldP spid="41" grpId="0" animBg="1"/>
      <p:bldP spid="42" grpId="0" animBg="1"/>
      <p:bldP spid="43" grpId="0" animBg="1"/>
      <p:bldP spid="44" grpId="0"/>
      <p:bldP spid="45" grpId="0"/>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E3F736F-A407-40AA-800B-0D848B1F9E07}"/>
              </a:ext>
            </a:extLst>
          </p:cNvPr>
          <p:cNvSpPr>
            <a:spLocks noGrp="1"/>
          </p:cNvSpPr>
          <p:nvPr>
            <p:ph type="title"/>
          </p:nvPr>
        </p:nvSpPr>
        <p:spPr/>
        <p:txBody>
          <a:bodyPr/>
          <a:lstStyle/>
          <a:p>
            <a:r>
              <a:rPr lang="zh-CN" altLang="en-US" dirty="0" smtClean="0"/>
              <a:t>二、</a:t>
            </a:r>
            <a:r>
              <a:rPr lang="zh-CN" altLang="en-US" dirty="0"/>
              <a:t>典型意义 </a:t>
            </a:r>
          </a:p>
        </p:txBody>
      </p:sp>
      <p:sp>
        <p:nvSpPr>
          <p:cNvPr id="4" name="灯片编号占位符 3">
            <a:extLst>
              <a:ext uri="{FF2B5EF4-FFF2-40B4-BE49-F238E27FC236}">
                <a16:creationId xmlns="" xmlns:a16="http://schemas.microsoft.com/office/drawing/2014/main" id="{4487FDB3-6569-4283-964E-43CE637F86BA}"/>
              </a:ext>
            </a:extLst>
          </p:cNvPr>
          <p:cNvSpPr>
            <a:spLocks noGrp="1"/>
          </p:cNvSpPr>
          <p:nvPr>
            <p:ph type="sldNum" sz="quarter" idx="12"/>
          </p:nvPr>
        </p:nvSpPr>
        <p:spPr/>
        <p:txBody>
          <a:bodyPr/>
          <a:lstStyle/>
          <a:p>
            <a:pPr>
              <a:defRPr/>
            </a:pPr>
            <a:fld id="{22D04255-3A70-43C4-AE64-3F52340821D6}" type="slidenum">
              <a:rPr lang="en-US" altLang="zh-CN" smtClean="0"/>
              <a:pPr>
                <a:defRPr/>
              </a:pPr>
              <a:t>17</a:t>
            </a:fld>
            <a:endParaRPr lang="en-US" altLang="zh-CN" dirty="0"/>
          </a:p>
        </p:txBody>
      </p:sp>
      <p:sp>
        <p:nvSpPr>
          <p:cNvPr id="26" name="Rectangle 10">
            <a:extLst>
              <a:ext uri="{FF2B5EF4-FFF2-40B4-BE49-F238E27FC236}">
                <a16:creationId xmlns="" xmlns:a16="http://schemas.microsoft.com/office/drawing/2014/main" id="{8412D482-3F31-4068-9733-B03E2E348CD2}"/>
              </a:ext>
            </a:extLst>
          </p:cNvPr>
          <p:cNvSpPr>
            <a:spLocks noChangeArrowheads="1"/>
          </p:cNvSpPr>
          <p:nvPr/>
        </p:nvSpPr>
        <p:spPr bwMode="auto">
          <a:xfrm>
            <a:off x="611560" y="1131590"/>
            <a:ext cx="504056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eaLnBrk="0" hangingPunct="0"/>
            <a:r>
              <a:rPr lang="zh-CN" altLang="en-US" sz="3200" b="1" dirty="0">
                <a:solidFill>
                  <a:srgbClr val="00366C"/>
                </a:solidFill>
                <a:ea typeface="黑体" pitchFamily="49" charset="-122"/>
                <a:cs typeface="Arial" pitchFamily="34" charset="0"/>
              </a:rPr>
              <a:t>晶体</a:t>
            </a:r>
            <a:r>
              <a:rPr lang="zh-CN" altLang="en-US" sz="3200" b="1" dirty="0" smtClean="0">
                <a:solidFill>
                  <a:srgbClr val="00366C"/>
                </a:solidFill>
                <a:ea typeface="黑体" pitchFamily="49" charset="-122"/>
                <a:cs typeface="Arial" pitchFamily="34" charset="0"/>
              </a:rPr>
              <a:t>发明的创造性 </a:t>
            </a:r>
            <a:endParaRPr lang="zh-CN" altLang="en-US" sz="3200" b="1" dirty="0">
              <a:solidFill>
                <a:srgbClr val="00366C"/>
              </a:solidFill>
              <a:ea typeface="黑体" pitchFamily="49" charset="-122"/>
              <a:cs typeface="Arial" pitchFamily="34" charset="0"/>
            </a:endParaRPr>
          </a:p>
        </p:txBody>
      </p:sp>
      <p:sp>
        <p:nvSpPr>
          <p:cNvPr id="28" name="矩形 19">
            <a:extLst>
              <a:ext uri="{FF2B5EF4-FFF2-40B4-BE49-F238E27FC236}">
                <a16:creationId xmlns="" xmlns:a16="http://schemas.microsoft.com/office/drawing/2014/main" id="{6FFB4D3F-F8B1-4C10-8F23-17211BA9FD3A}"/>
              </a:ext>
            </a:extLst>
          </p:cNvPr>
          <p:cNvSpPr>
            <a:spLocks noChangeArrowheads="1"/>
          </p:cNvSpPr>
          <p:nvPr/>
        </p:nvSpPr>
        <p:spPr bwMode="gray">
          <a:xfrm>
            <a:off x="500034" y="1257355"/>
            <a:ext cx="42863" cy="360000"/>
          </a:xfrm>
          <a:prstGeom prst="rect">
            <a:avLst/>
          </a:prstGeom>
          <a:solidFill>
            <a:srgbClr val="FF990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17347D"/>
              </a:solidFill>
              <a:latin typeface="Calibri"/>
            </a:endParaRPr>
          </a:p>
        </p:txBody>
      </p:sp>
      <p:sp>
        <p:nvSpPr>
          <p:cNvPr id="24" name="Rectangle 35"/>
          <p:cNvSpPr>
            <a:spLocks noChangeArrowheads="1"/>
          </p:cNvSpPr>
          <p:nvPr/>
        </p:nvSpPr>
        <p:spPr bwMode="gray">
          <a:xfrm rot="-7829975">
            <a:off x="5109568" y="2946599"/>
            <a:ext cx="720328" cy="192087"/>
          </a:xfrm>
          <a:prstGeom prst="rect">
            <a:avLst/>
          </a:prstGeom>
          <a:gradFill rotWithShape="1">
            <a:gsLst>
              <a:gs pos="0">
                <a:srgbClr val="454545"/>
              </a:gs>
              <a:gs pos="50000">
                <a:srgbClr val="969696"/>
              </a:gs>
              <a:gs pos="100000">
                <a:srgbClr val="454545"/>
              </a:gs>
            </a:gsLst>
            <a:lin ang="5400000" scaled="1"/>
          </a:gradFill>
          <a:ln w="9525" algn="ctr">
            <a:noFill/>
            <a:miter lim="800000"/>
            <a:headEnd/>
            <a:tailEnd/>
          </a:ln>
        </p:spPr>
        <p:txBody>
          <a:bodyPr wrap="none" anchor="ctr"/>
          <a:lstStyle/>
          <a:p>
            <a:endParaRPr lang="zh-CN" altLang="en-US"/>
          </a:p>
        </p:txBody>
      </p:sp>
      <p:sp>
        <p:nvSpPr>
          <p:cNvPr id="25" name="Rectangle 36"/>
          <p:cNvSpPr>
            <a:spLocks noChangeArrowheads="1"/>
          </p:cNvSpPr>
          <p:nvPr/>
        </p:nvSpPr>
        <p:spPr bwMode="gray">
          <a:xfrm rot="-743917">
            <a:off x="3000375" y="2631281"/>
            <a:ext cx="1009650" cy="129779"/>
          </a:xfrm>
          <a:prstGeom prst="rect">
            <a:avLst/>
          </a:prstGeom>
          <a:gradFill rotWithShape="1">
            <a:gsLst>
              <a:gs pos="0">
                <a:srgbClr val="454545"/>
              </a:gs>
              <a:gs pos="50000">
                <a:srgbClr val="969696"/>
              </a:gs>
              <a:gs pos="100000">
                <a:srgbClr val="454545"/>
              </a:gs>
            </a:gsLst>
            <a:lin ang="5400000" scaled="1"/>
          </a:gradFill>
          <a:ln w="9525" algn="ctr">
            <a:noFill/>
            <a:miter lim="800000"/>
            <a:headEnd/>
            <a:tailEnd/>
          </a:ln>
        </p:spPr>
        <p:txBody>
          <a:bodyPr wrap="none" anchor="ctr"/>
          <a:lstStyle/>
          <a:p>
            <a:endParaRPr lang="zh-CN" altLang="en-US"/>
          </a:p>
        </p:txBody>
      </p:sp>
      <p:grpSp>
        <p:nvGrpSpPr>
          <p:cNvPr id="27" name="Group 37"/>
          <p:cNvGrpSpPr>
            <a:grpSpLocks/>
          </p:cNvGrpSpPr>
          <p:nvPr/>
        </p:nvGrpSpPr>
        <p:grpSpPr bwMode="auto">
          <a:xfrm>
            <a:off x="3938589" y="1637110"/>
            <a:ext cx="1609725" cy="1391840"/>
            <a:chOff x="2433" y="1234"/>
            <a:chExt cx="1014" cy="1169"/>
          </a:xfrm>
        </p:grpSpPr>
        <p:sp>
          <p:nvSpPr>
            <p:cNvPr id="29" name="Rectangle 38"/>
            <p:cNvSpPr>
              <a:spLocks noChangeArrowheads="1"/>
            </p:cNvSpPr>
            <p:nvPr/>
          </p:nvSpPr>
          <p:spPr bwMode="gray">
            <a:xfrm rot="-3205350">
              <a:off x="3175" y="1380"/>
              <a:ext cx="376" cy="83"/>
            </a:xfrm>
            <a:prstGeom prst="rect">
              <a:avLst/>
            </a:prstGeom>
            <a:gradFill rotWithShape="1">
              <a:gsLst>
                <a:gs pos="0">
                  <a:srgbClr val="454545"/>
                </a:gs>
                <a:gs pos="50000">
                  <a:srgbClr val="969696"/>
                </a:gs>
                <a:gs pos="100000">
                  <a:srgbClr val="454545"/>
                </a:gs>
              </a:gsLst>
              <a:lin ang="5400000" scaled="1"/>
            </a:gradFill>
            <a:ln w="9525" algn="ctr">
              <a:noFill/>
              <a:miter lim="800000"/>
              <a:headEnd/>
              <a:tailEnd/>
            </a:ln>
          </p:spPr>
          <p:txBody>
            <a:bodyPr wrap="none" anchor="ctr"/>
            <a:lstStyle/>
            <a:p>
              <a:endParaRPr lang="zh-CN" altLang="en-US"/>
            </a:p>
          </p:txBody>
        </p:sp>
        <p:grpSp>
          <p:nvGrpSpPr>
            <p:cNvPr id="30" name="Group 39"/>
            <p:cNvGrpSpPr>
              <a:grpSpLocks/>
            </p:cNvGrpSpPr>
            <p:nvPr/>
          </p:nvGrpSpPr>
          <p:grpSpPr bwMode="auto">
            <a:xfrm>
              <a:off x="2433" y="1401"/>
              <a:ext cx="1014" cy="1002"/>
              <a:chOff x="2016" y="1920"/>
              <a:chExt cx="1680" cy="1680"/>
            </a:xfrm>
          </p:grpSpPr>
          <p:sp>
            <p:nvSpPr>
              <p:cNvPr id="32" name="Oval 40"/>
              <p:cNvSpPr>
                <a:spLocks noChangeArrowheads="1"/>
              </p:cNvSpPr>
              <p:nvPr/>
            </p:nvSpPr>
            <p:spPr bwMode="gray">
              <a:xfrm>
                <a:off x="2016" y="1920"/>
                <a:ext cx="1680" cy="1680"/>
              </a:xfrm>
              <a:prstGeom prst="ellipse">
                <a:avLst/>
              </a:prstGeom>
              <a:gradFill rotWithShape="1">
                <a:gsLst>
                  <a:gs pos="0">
                    <a:srgbClr val="33CCCC"/>
                  </a:gs>
                  <a:gs pos="100000">
                    <a:srgbClr val="0C3232"/>
                  </a:gs>
                </a:gsLst>
                <a:lin ang="5400000" scaled="1"/>
              </a:gradFill>
              <a:ln w="9525">
                <a:solidFill>
                  <a:srgbClr val="000000"/>
                </a:solidFill>
                <a:round/>
                <a:headEnd/>
                <a:tailEnd/>
              </a:ln>
            </p:spPr>
            <p:txBody>
              <a:bodyPr wrap="none" anchor="ctr"/>
              <a:lstStyle/>
              <a:p>
                <a:endParaRPr lang="zh-CN" altLang="en-US"/>
              </a:p>
            </p:txBody>
          </p:sp>
          <p:sp>
            <p:nvSpPr>
              <p:cNvPr id="33" name="Freeform 41"/>
              <p:cNvSpPr>
                <a:spLocks/>
              </p:cNvSpPr>
              <p:nvPr/>
            </p:nvSpPr>
            <p:spPr bwMode="gray">
              <a:xfrm>
                <a:off x="2208" y="1948"/>
                <a:ext cx="1296" cy="634"/>
              </a:xfrm>
              <a:custGeom>
                <a:avLst/>
                <a:gdLst>
                  <a:gd name="T0" fmla="*/ 1014 w 1321"/>
                  <a:gd name="T1" fmla="*/ 89 h 712"/>
                  <a:gd name="T2" fmla="*/ 1027 w 1321"/>
                  <a:gd name="T3" fmla="*/ 98 h 712"/>
                  <a:gd name="T4" fmla="*/ 1030 w 1321"/>
                  <a:gd name="T5" fmla="*/ 106 h 712"/>
                  <a:gd name="T6" fmla="*/ 1025 w 1321"/>
                  <a:gd name="T7" fmla="*/ 114 h 712"/>
                  <a:gd name="T8" fmla="*/ 1012 w 1321"/>
                  <a:gd name="T9" fmla="*/ 120 h 712"/>
                  <a:gd name="T10" fmla="*/ 992 w 1321"/>
                  <a:gd name="T11" fmla="*/ 128 h 712"/>
                  <a:gd name="T12" fmla="*/ 966 w 1321"/>
                  <a:gd name="T13" fmla="*/ 134 h 712"/>
                  <a:gd name="T14" fmla="*/ 933 w 1321"/>
                  <a:gd name="T15" fmla="*/ 139 h 712"/>
                  <a:gd name="T16" fmla="*/ 895 w 1321"/>
                  <a:gd name="T17" fmla="*/ 144 h 712"/>
                  <a:gd name="T18" fmla="*/ 852 w 1321"/>
                  <a:gd name="T19" fmla="*/ 148 h 712"/>
                  <a:gd name="T20" fmla="*/ 804 w 1321"/>
                  <a:gd name="T21" fmla="*/ 151 h 712"/>
                  <a:gd name="T22" fmla="*/ 754 w 1321"/>
                  <a:gd name="T23" fmla="*/ 152 h 712"/>
                  <a:gd name="T24" fmla="*/ 699 w 1321"/>
                  <a:gd name="T25" fmla="*/ 156 h 712"/>
                  <a:gd name="T26" fmla="*/ 643 w 1321"/>
                  <a:gd name="T27" fmla="*/ 157 h 712"/>
                  <a:gd name="T28" fmla="*/ 621 w 1321"/>
                  <a:gd name="T29" fmla="*/ 158 h 712"/>
                  <a:gd name="T30" fmla="*/ 372 w 1321"/>
                  <a:gd name="T31" fmla="*/ 158 h 712"/>
                  <a:gd name="T32" fmla="*/ 368 w 1321"/>
                  <a:gd name="T33" fmla="*/ 158 h 712"/>
                  <a:gd name="T34" fmla="*/ 319 w 1321"/>
                  <a:gd name="T35" fmla="*/ 157 h 712"/>
                  <a:gd name="T36" fmla="*/ 272 w 1321"/>
                  <a:gd name="T37" fmla="*/ 156 h 712"/>
                  <a:gd name="T38" fmla="*/ 227 w 1321"/>
                  <a:gd name="T39" fmla="*/ 154 h 712"/>
                  <a:gd name="T40" fmla="*/ 183 w 1321"/>
                  <a:gd name="T41" fmla="*/ 151 h 712"/>
                  <a:gd name="T42" fmla="*/ 146 w 1321"/>
                  <a:gd name="T43" fmla="*/ 150 h 712"/>
                  <a:gd name="T44" fmla="*/ 112 w 1321"/>
                  <a:gd name="T45" fmla="*/ 146 h 712"/>
                  <a:gd name="T46" fmla="*/ 77 w 1321"/>
                  <a:gd name="T47" fmla="*/ 143 h 712"/>
                  <a:gd name="T48" fmla="*/ 54 w 1321"/>
                  <a:gd name="T49" fmla="*/ 140 h 712"/>
                  <a:gd name="T50" fmla="*/ 26 w 1321"/>
                  <a:gd name="T51" fmla="*/ 134 h 712"/>
                  <a:gd name="T52" fmla="*/ 18 w 1321"/>
                  <a:gd name="T53" fmla="*/ 129 h 712"/>
                  <a:gd name="T54" fmla="*/ 6 w 1321"/>
                  <a:gd name="T55" fmla="*/ 123 h 712"/>
                  <a:gd name="T56" fmla="*/ 0 w 1321"/>
                  <a:gd name="T57" fmla="*/ 116 h 712"/>
                  <a:gd name="T58" fmla="*/ 0 w 1321"/>
                  <a:gd name="T59" fmla="*/ 115 h 712"/>
                  <a:gd name="T60" fmla="*/ 4 w 1321"/>
                  <a:gd name="T61" fmla="*/ 106 h 712"/>
                  <a:gd name="T62" fmla="*/ 16 w 1321"/>
                  <a:gd name="T63" fmla="*/ 99 h 712"/>
                  <a:gd name="T64" fmla="*/ 38 w 1321"/>
                  <a:gd name="T65" fmla="*/ 82 h 712"/>
                  <a:gd name="T66" fmla="*/ 73 w 1321"/>
                  <a:gd name="T67" fmla="*/ 66 h 712"/>
                  <a:gd name="T68" fmla="*/ 116 w 1321"/>
                  <a:gd name="T69" fmla="*/ 53 h 712"/>
                  <a:gd name="T70" fmla="*/ 160 w 1321"/>
                  <a:gd name="T71" fmla="*/ 38 h 712"/>
                  <a:gd name="T72" fmla="*/ 211 w 1321"/>
                  <a:gd name="T73" fmla="*/ 27 h 712"/>
                  <a:gd name="T74" fmla="*/ 267 w 1321"/>
                  <a:gd name="T75" fmla="*/ 18 h 712"/>
                  <a:gd name="T76" fmla="*/ 324 w 1321"/>
                  <a:gd name="T77" fmla="*/ 10 h 712"/>
                  <a:gd name="T78" fmla="*/ 388 w 1321"/>
                  <a:gd name="T79" fmla="*/ 4 h 712"/>
                  <a:gd name="T80" fmla="*/ 453 w 1321"/>
                  <a:gd name="T81" fmla="*/ 4 h 712"/>
                  <a:gd name="T82" fmla="*/ 521 w 1321"/>
                  <a:gd name="T83" fmla="*/ 0 h 712"/>
                  <a:gd name="T84" fmla="*/ 521 w 1321"/>
                  <a:gd name="T85" fmla="*/ 0 h 712"/>
                  <a:gd name="T86" fmla="*/ 592 w 1321"/>
                  <a:gd name="T87" fmla="*/ 4 h 712"/>
                  <a:gd name="T88" fmla="*/ 661 w 1321"/>
                  <a:gd name="T89" fmla="*/ 4 h 712"/>
                  <a:gd name="T90" fmla="*/ 727 w 1321"/>
                  <a:gd name="T91" fmla="*/ 11 h 712"/>
                  <a:gd name="T92" fmla="*/ 789 w 1321"/>
                  <a:gd name="T93" fmla="*/ 20 h 712"/>
                  <a:gd name="T94" fmla="*/ 844 w 1321"/>
                  <a:gd name="T95" fmla="*/ 30 h 712"/>
                  <a:gd name="T96" fmla="*/ 896 w 1321"/>
                  <a:gd name="T97" fmla="*/ 43 h 712"/>
                  <a:gd name="T98" fmla="*/ 942 w 1321"/>
                  <a:gd name="T99" fmla="*/ 56 h 712"/>
                  <a:gd name="T100" fmla="*/ 982 w 1321"/>
                  <a:gd name="T101" fmla="*/ 72 h 712"/>
                  <a:gd name="T102" fmla="*/ 1014 w 1321"/>
                  <a:gd name="T103" fmla="*/ 89 h 712"/>
                  <a:gd name="T104" fmla="*/ 1014 w 1321"/>
                  <a:gd name="T105" fmla="*/ 89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33CCCC"/>
                  </a:gs>
                </a:gsLst>
                <a:lin ang="5400000" scaled="1"/>
              </a:gradFill>
              <a:ln w="0">
                <a:noFill/>
                <a:round/>
                <a:headEnd/>
                <a:tailEnd/>
              </a:ln>
            </p:spPr>
            <p:txBody>
              <a:bodyPr/>
              <a:lstStyle/>
              <a:p>
                <a:endParaRPr lang="zh-CN" altLang="en-US"/>
              </a:p>
            </p:txBody>
          </p:sp>
        </p:grpSp>
        <p:sp>
          <p:nvSpPr>
            <p:cNvPr id="31" name="Text Box 42"/>
            <p:cNvSpPr txBox="1">
              <a:spLocks noChangeArrowheads="1"/>
            </p:cNvSpPr>
            <p:nvPr/>
          </p:nvSpPr>
          <p:spPr bwMode="gray">
            <a:xfrm>
              <a:off x="2466" y="1837"/>
              <a:ext cx="924" cy="336"/>
            </a:xfrm>
            <a:prstGeom prst="rect">
              <a:avLst/>
            </a:prstGeom>
            <a:noFill/>
            <a:ln w="9525">
              <a:noFill/>
              <a:miter lim="800000"/>
              <a:headEnd/>
              <a:tailEnd/>
            </a:ln>
            <a:effectLst/>
          </p:spPr>
          <p:txBody>
            <a:bodyPr wrap="none">
              <a:spAutoFit/>
            </a:bodyPr>
            <a:lstStyle/>
            <a:p>
              <a:pPr algn="ctr">
                <a:defRPr/>
              </a:pPr>
              <a:r>
                <a:rPr lang="zh-CN" altLang="en-US" sz="2000" dirty="0" smtClean="0">
                  <a:solidFill>
                    <a:schemeClr val="bg1"/>
                  </a:solidFill>
                </a:rPr>
                <a:t>技术效果？</a:t>
              </a:r>
              <a:endParaRPr lang="en-US" altLang="zh-CN" sz="2000" dirty="0">
                <a:solidFill>
                  <a:schemeClr val="bg1"/>
                </a:solidFill>
              </a:endParaRPr>
            </a:p>
          </p:txBody>
        </p:sp>
      </p:grpSp>
      <p:grpSp>
        <p:nvGrpSpPr>
          <p:cNvPr id="34" name="Group 43"/>
          <p:cNvGrpSpPr>
            <a:grpSpLocks/>
          </p:cNvGrpSpPr>
          <p:nvPr/>
        </p:nvGrpSpPr>
        <p:grpSpPr bwMode="auto">
          <a:xfrm>
            <a:off x="5286382" y="1139429"/>
            <a:ext cx="1082676" cy="646509"/>
            <a:chOff x="3282" y="816"/>
            <a:chExt cx="682" cy="543"/>
          </a:xfrm>
        </p:grpSpPr>
        <p:grpSp>
          <p:nvGrpSpPr>
            <p:cNvPr id="35" name="Group 44"/>
            <p:cNvGrpSpPr>
              <a:grpSpLocks/>
            </p:cNvGrpSpPr>
            <p:nvPr/>
          </p:nvGrpSpPr>
          <p:grpSpPr bwMode="auto">
            <a:xfrm>
              <a:off x="3321" y="816"/>
              <a:ext cx="549" cy="543"/>
              <a:chOff x="2016" y="1920"/>
              <a:chExt cx="1680" cy="1680"/>
            </a:xfrm>
          </p:grpSpPr>
          <p:sp>
            <p:nvSpPr>
              <p:cNvPr id="37" name="Oval 45"/>
              <p:cNvSpPr>
                <a:spLocks noChangeArrowheads="1"/>
              </p:cNvSpPr>
              <p:nvPr/>
            </p:nvSpPr>
            <p:spPr bwMode="gray">
              <a:xfrm>
                <a:off x="2016" y="1920"/>
                <a:ext cx="1680" cy="1680"/>
              </a:xfrm>
              <a:prstGeom prst="ellipse">
                <a:avLst/>
              </a:prstGeom>
              <a:gradFill rotWithShape="1">
                <a:gsLst>
                  <a:gs pos="0">
                    <a:srgbClr val="CCCC00"/>
                  </a:gs>
                  <a:gs pos="100000">
                    <a:srgbClr val="323200"/>
                  </a:gs>
                </a:gsLst>
                <a:lin ang="5400000" scaled="1"/>
              </a:gradFill>
              <a:ln w="9525">
                <a:solidFill>
                  <a:srgbClr val="000000"/>
                </a:solidFill>
                <a:round/>
                <a:headEnd/>
                <a:tailEnd/>
              </a:ln>
            </p:spPr>
            <p:txBody>
              <a:bodyPr wrap="none" anchor="ctr"/>
              <a:lstStyle/>
              <a:p>
                <a:endParaRPr lang="zh-CN" altLang="en-US"/>
              </a:p>
            </p:txBody>
          </p:sp>
          <p:sp>
            <p:nvSpPr>
              <p:cNvPr id="47" name="Freeform 46"/>
              <p:cNvSpPr>
                <a:spLocks/>
              </p:cNvSpPr>
              <p:nvPr/>
            </p:nvSpPr>
            <p:spPr bwMode="gray">
              <a:xfrm>
                <a:off x="2208" y="1948"/>
                <a:ext cx="1296" cy="634"/>
              </a:xfrm>
              <a:custGeom>
                <a:avLst/>
                <a:gdLst>
                  <a:gd name="T0" fmla="*/ 1014 w 1321"/>
                  <a:gd name="T1" fmla="*/ 89 h 712"/>
                  <a:gd name="T2" fmla="*/ 1027 w 1321"/>
                  <a:gd name="T3" fmla="*/ 98 h 712"/>
                  <a:gd name="T4" fmla="*/ 1030 w 1321"/>
                  <a:gd name="T5" fmla="*/ 106 h 712"/>
                  <a:gd name="T6" fmla="*/ 1025 w 1321"/>
                  <a:gd name="T7" fmla="*/ 114 h 712"/>
                  <a:gd name="T8" fmla="*/ 1012 w 1321"/>
                  <a:gd name="T9" fmla="*/ 120 h 712"/>
                  <a:gd name="T10" fmla="*/ 992 w 1321"/>
                  <a:gd name="T11" fmla="*/ 128 h 712"/>
                  <a:gd name="T12" fmla="*/ 966 w 1321"/>
                  <a:gd name="T13" fmla="*/ 134 h 712"/>
                  <a:gd name="T14" fmla="*/ 933 w 1321"/>
                  <a:gd name="T15" fmla="*/ 139 h 712"/>
                  <a:gd name="T16" fmla="*/ 895 w 1321"/>
                  <a:gd name="T17" fmla="*/ 144 h 712"/>
                  <a:gd name="T18" fmla="*/ 852 w 1321"/>
                  <a:gd name="T19" fmla="*/ 148 h 712"/>
                  <a:gd name="T20" fmla="*/ 804 w 1321"/>
                  <a:gd name="T21" fmla="*/ 151 h 712"/>
                  <a:gd name="T22" fmla="*/ 754 w 1321"/>
                  <a:gd name="T23" fmla="*/ 152 h 712"/>
                  <a:gd name="T24" fmla="*/ 699 w 1321"/>
                  <a:gd name="T25" fmla="*/ 156 h 712"/>
                  <a:gd name="T26" fmla="*/ 643 w 1321"/>
                  <a:gd name="T27" fmla="*/ 157 h 712"/>
                  <a:gd name="T28" fmla="*/ 621 w 1321"/>
                  <a:gd name="T29" fmla="*/ 158 h 712"/>
                  <a:gd name="T30" fmla="*/ 372 w 1321"/>
                  <a:gd name="T31" fmla="*/ 158 h 712"/>
                  <a:gd name="T32" fmla="*/ 368 w 1321"/>
                  <a:gd name="T33" fmla="*/ 158 h 712"/>
                  <a:gd name="T34" fmla="*/ 319 w 1321"/>
                  <a:gd name="T35" fmla="*/ 157 h 712"/>
                  <a:gd name="T36" fmla="*/ 272 w 1321"/>
                  <a:gd name="T37" fmla="*/ 156 h 712"/>
                  <a:gd name="T38" fmla="*/ 227 w 1321"/>
                  <a:gd name="T39" fmla="*/ 154 h 712"/>
                  <a:gd name="T40" fmla="*/ 183 w 1321"/>
                  <a:gd name="T41" fmla="*/ 151 h 712"/>
                  <a:gd name="T42" fmla="*/ 146 w 1321"/>
                  <a:gd name="T43" fmla="*/ 150 h 712"/>
                  <a:gd name="T44" fmla="*/ 112 w 1321"/>
                  <a:gd name="T45" fmla="*/ 146 h 712"/>
                  <a:gd name="T46" fmla="*/ 77 w 1321"/>
                  <a:gd name="T47" fmla="*/ 143 h 712"/>
                  <a:gd name="T48" fmla="*/ 54 w 1321"/>
                  <a:gd name="T49" fmla="*/ 140 h 712"/>
                  <a:gd name="T50" fmla="*/ 26 w 1321"/>
                  <a:gd name="T51" fmla="*/ 134 h 712"/>
                  <a:gd name="T52" fmla="*/ 18 w 1321"/>
                  <a:gd name="T53" fmla="*/ 129 h 712"/>
                  <a:gd name="T54" fmla="*/ 6 w 1321"/>
                  <a:gd name="T55" fmla="*/ 123 h 712"/>
                  <a:gd name="T56" fmla="*/ 0 w 1321"/>
                  <a:gd name="T57" fmla="*/ 116 h 712"/>
                  <a:gd name="T58" fmla="*/ 0 w 1321"/>
                  <a:gd name="T59" fmla="*/ 115 h 712"/>
                  <a:gd name="T60" fmla="*/ 4 w 1321"/>
                  <a:gd name="T61" fmla="*/ 106 h 712"/>
                  <a:gd name="T62" fmla="*/ 16 w 1321"/>
                  <a:gd name="T63" fmla="*/ 99 h 712"/>
                  <a:gd name="T64" fmla="*/ 38 w 1321"/>
                  <a:gd name="T65" fmla="*/ 82 h 712"/>
                  <a:gd name="T66" fmla="*/ 73 w 1321"/>
                  <a:gd name="T67" fmla="*/ 66 h 712"/>
                  <a:gd name="T68" fmla="*/ 116 w 1321"/>
                  <a:gd name="T69" fmla="*/ 53 h 712"/>
                  <a:gd name="T70" fmla="*/ 160 w 1321"/>
                  <a:gd name="T71" fmla="*/ 38 h 712"/>
                  <a:gd name="T72" fmla="*/ 211 w 1321"/>
                  <a:gd name="T73" fmla="*/ 27 h 712"/>
                  <a:gd name="T74" fmla="*/ 267 w 1321"/>
                  <a:gd name="T75" fmla="*/ 18 h 712"/>
                  <a:gd name="T76" fmla="*/ 324 w 1321"/>
                  <a:gd name="T77" fmla="*/ 10 h 712"/>
                  <a:gd name="T78" fmla="*/ 388 w 1321"/>
                  <a:gd name="T79" fmla="*/ 4 h 712"/>
                  <a:gd name="T80" fmla="*/ 453 w 1321"/>
                  <a:gd name="T81" fmla="*/ 4 h 712"/>
                  <a:gd name="T82" fmla="*/ 521 w 1321"/>
                  <a:gd name="T83" fmla="*/ 0 h 712"/>
                  <a:gd name="T84" fmla="*/ 521 w 1321"/>
                  <a:gd name="T85" fmla="*/ 0 h 712"/>
                  <a:gd name="T86" fmla="*/ 592 w 1321"/>
                  <a:gd name="T87" fmla="*/ 4 h 712"/>
                  <a:gd name="T88" fmla="*/ 661 w 1321"/>
                  <a:gd name="T89" fmla="*/ 4 h 712"/>
                  <a:gd name="T90" fmla="*/ 727 w 1321"/>
                  <a:gd name="T91" fmla="*/ 11 h 712"/>
                  <a:gd name="T92" fmla="*/ 789 w 1321"/>
                  <a:gd name="T93" fmla="*/ 20 h 712"/>
                  <a:gd name="T94" fmla="*/ 844 w 1321"/>
                  <a:gd name="T95" fmla="*/ 30 h 712"/>
                  <a:gd name="T96" fmla="*/ 896 w 1321"/>
                  <a:gd name="T97" fmla="*/ 43 h 712"/>
                  <a:gd name="T98" fmla="*/ 942 w 1321"/>
                  <a:gd name="T99" fmla="*/ 56 h 712"/>
                  <a:gd name="T100" fmla="*/ 982 w 1321"/>
                  <a:gd name="T101" fmla="*/ 72 h 712"/>
                  <a:gd name="T102" fmla="*/ 1014 w 1321"/>
                  <a:gd name="T103" fmla="*/ 89 h 712"/>
                  <a:gd name="T104" fmla="*/ 1014 w 1321"/>
                  <a:gd name="T105" fmla="*/ 89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CC00"/>
                  </a:gs>
                </a:gsLst>
                <a:lin ang="5400000" scaled="1"/>
              </a:gradFill>
              <a:ln w="0">
                <a:noFill/>
                <a:round/>
                <a:headEnd/>
                <a:tailEnd/>
              </a:ln>
            </p:spPr>
            <p:txBody>
              <a:bodyPr/>
              <a:lstStyle/>
              <a:p>
                <a:endParaRPr lang="zh-CN" altLang="en-US"/>
              </a:p>
            </p:txBody>
          </p:sp>
        </p:grpSp>
        <p:sp>
          <p:nvSpPr>
            <p:cNvPr id="36" name="Text Box 47"/>
            <p:cNvSpPr txBox="1">
              <a:spLocks noChangeArrowheads="1"/>
            </p:cNvSpPr>
            <p:nvPr/>
          </p:nvSpPr>
          <p:spPr bwMode="gray">
            <a:xfrm>
              <a:off x="3282" y="999"/>
              <a:ext cx="682" cy="259"/>
            </a:xfrm>
            <a:prstGeom prst="rect">
              <a:avLst/>
            </a:prstGeom>
            <a:noFill/>
            <a:ln w="9525" algn="ctr">
              <a:noFill/>
              <a:miter lim="800000"/>
              <a:headEnd/>
              <a:tailEnd/>
            </a:ln>
            <a:effectLst/>
          </p:spPr>
          <p:txBody>
            <a:bodyPr wrap="none">
              <a:spAutoFit/>
            </a:bodyPr>
            <a:lstStyle/>
            <a:p>
              <a:pPr algn="ctr">
                <a:defRPr/>
              </a:pPr>
              <a:r>
                <a:rPr lang="zh-CN" altLang="en-US" sz="1400" b="1" dirty="0" smtClean="0">
                  <a:solidFill>
                    <a:schemeClr val="bg1"/>
                  </a:solidFill>
                </a:rPr>
                <a:t>晶体形状？</a:t>
              </a:r>
              <a:endParaRPr lang="en-US" altLang="zh-CN" sz="1400" b="1" dirty="0">
                <a:solidFill>
                  <a:schemeClr val="bg1"/>
                </a:solidFill>
              </a:endParaRPr>
            </a:p>
          </p:txBody>
        </p:sp>
      </p:grpSp>
      <p:grpSp>
        <p:nvGrpSpPr>
          <p:cNvPr id="48" name="Group 48"/>
          <p:cNvGrpSpPr>
            <a:grpSpLocks/>
          </p:cNvGrpSpPr>
          <p:nvPr/>
        </p:nvGrpSpPr>
        <p:grpSpPr bwMode="auto">
          <a:xfrm>
            <a:off x="1524001" y="2133600"/>
            <a:ext cx="1744663" cy="1343025"/>
            <a:chOff x="912" y="1651"/>
            <a:chExt cx="1099" cy="1128"/>
          </a:xfrm>
        </p:grpSpPr>
        <p:grpSp>
          <p:nvGrpSpPr>
            <p:cNvPr id="49" name="Group 49"/>
            <p:cNvGrpSpPr>
              <a:grpSpLocks/>
            </p:cNvGrpSpPr>
            <p:nvPr/>
          </p:nvGrpSpPr>
          <p:grpSpPr bwMode="auto">
            <a:xfrm>
              <a:off x="912" y="1651"/>
              <a:ext cx="1099" cy="1128"/>
              <a:chOff x="2016" y="1920"/>
              <a:chExt cx="1680" cy="1680"/>
            </a:xfrm>
          </p:grpSpPr>
          <p:sp>
            <p:nvSpPr>
              <p:cNvPr id="51" name="Oval 50"/>
              <p:cNvSpPr>
                <a:spLocks noChangeArrowheads="1"/>
              </p:cNvSpPr>
              <p:nvPr/>
            </p:nvSpPr>
            <p:spPr bwMode="gray">
              <a:xfrm>
                <a:off x="2016" y="1920"/>
                <a:ext cx="1680" cy="1680"/>
              </a:xfrm>
              <a:prstGeom prst="ellipse">
                <a:avLst/>
              </a:prstGeom>
              <a:gradFill rotWithShape="1">
                <a:gsLst>
                  <a:gs pos="0">
                    <a:srgbClr val="FFCC66"/>
                  </a:gs>
                  <a:gs pos="100000">
                    <a:srgbClr val="3E3219"/>
                  </a:gs>
                </a:gsLst>
                <a:lin ang="5400000" scaled="1"/>
              </a:gradFill>
              <a:ln w="9525">
                <a:solidFill>
                  <a:srgbClr val="000000"/>
                </a:solidFill>
                <a:round/>
                <a:headEnd/>
                <a:tailEnd/>
              </a:ln>
            </p:spPr>
            <p:txBody>
              <a:bodyPr wrap="none" anchor="ctr"/>
              <a:lstStyle/>
              <a:p>
                <a:endParaRPr lang="zh-CN" altLang="en-US"/>
              </a:p>
            </p:txBody>
          </p:sp>
          <p:sp>
            <p:nvSpPr>
              <p:cNvPr id="52" name="Freeform 51"/>
              <p:cNvSpPr>
                <a:spLocks/>
              </p:cNvSpPr>
              <p:nvPr/>
            </p:nvSpPr>
            <p:spPr bwMode="gray">
              <a:xfrm>
                <a:off x="2208" y="1948"/>
                <a:ext cx="1296" cy="634"/>
              </a:xfrm>
              <a:custGeom>
                <a:avLst/>
                <a:gdLst>
                  <a:gd name="T0" fmla="*/ 1014 w 1321"/>
                  <a:gd name="T1" fmla="*/ 89 h 712"/>
                  <a:gd name="T2" fmla="*/ 1027 w 1321"/>
                  <a:gd name="T3" fmla="*/ 98 h 712"/>
                  <a:gd name="T4" fmla="*/ 1030 w 1321"/>
                  <a:gd name="T5" fmla="*/ 106 h 712"/>
                  <a:gd name="T6" fmla="*/ 1025 w 1321"/>
                  <a:gd name="T7" fmla="*/ 114 h 712"/>
                  <a:gd name="T8" fmla="*/ 1012 w 1321"/>
                  <a:gd name="T9" fmla="*/ 120 h 712"/>
                  <a:gd name="T10" fmla="*/ 992 w 1321"/>
                  <a:gd name="T11" fmla="*/ 128 h 712"/>
                  <a:gd name="T12" fmla="*/ 966 w 1321"/>
                  <a:gd name="T13" fmla="*/ 134 h 712"/>
                  <a:gd name="T14" fmla="*/ 933 w 1321"/>
                  <a:gd name="T15" fmla="*/ 139 h 712"/>
                  <a:gd name="T16" fmla="*/ 895 w 1321"/>
                  <a:gd name="T17" fmla="*/ 144 h 712"/>
                  <a:gd name="T18" fmla="*/ 852 w 1321"/>
                  <a:gd name="T19" fmla="*/ 148 h 712"/>
                  <a:gd name="T20" fmla="*/ 804 w 1321"/>
                  <a:gd name="T21" fmla="*/ 151 h 712"/>
                  <a:gd name="T22" fmla="*/ 754 w 1321"/>
                  <a:gd name="T23" fmla="*/ 152 h 712"/>
                  <a:gd name="T24" fmla="*/ 699 w 1321"/>
                  <a:gd name="T25" fmla="*/ 156 h 712"/>
                  <a:gd name="T26" fmla="*/ 643 w 1321"/>
                  <a:gd name="T27" fmla="*/ 157 h 712"/>
                  <a:gd name="T28" fmla="*/ 621 w 1321"/>
                  <a:gd name="T29" fmla="*/ 158 h 712"/>
                  <a:gd name="T30" fmla="*/ 372 w 1321"/>
                  <a:gd name="T31" fmla="*/ 158 h 712"/>
                  <a:gd name="T32" fmla="*/ 368 w 1321"/>
                  <a:gd name="T33" fmla="*/ 158 h 712"/>
                  <a:gd name="T34" fmla="*/ 319 w 1321"/>
                  <a:gd name="T35" fmla="*/ 157 h 712"/>
                  <a:gd name="T36" fmla="*/ 272 w 1321"/>
                  <a:gd name="T37" fmla="*/ 156 h 712"/>
                  <a:gd name="T38" fmla="*/ 227 w 1321"/>
                  <a:gd name="T39" fmla="*/ 154 h 712"/>
                  <a:gd name="T40" fmla="*/ 183 w 1321"/>
                  <a:gd name="T41" fmla="*/ 151 h 712"/>
                  <a:gd name="T42" fmla="*/ 146 w 1321"/>
                  <a:gd name="T43" fmla="*/ 150 h 712"/>
                  <a:gd name="T44" fmla="*/ 112 w 1321"/>
                  <a:gd name="T45" fmla="*/ 146 h 712"/>
                  <a:gd name="T46" fmla="*/ 77 w 1321"/>
                  <a:gd name="T47" fmla="*/ 143 h 712"/>
                  <a:gd name="T48" fmla="*/ 54 w 1321"/>
                  <a:gd name="T49" fmla="*/ 140 h 712"/>
                  <a:gd name="T50" fmla="*/ 26 w 1321"/>
                  <a:gd name="T51" fmla="*/ 134 h 712"/>
                  <a:gd name="T52" fmla="*/ 18 w 1321"/>
                  <a:gd name="T53" fmla="*/ 129 h 712"/>
                  <a:gd name="T54" fmla="*/ 6 w 1321"/>
                  <a:gd name="T55" fmla="*/ 123 h 712"/>
                  <a:gd name="T56" fmla="*/ 0 w 1321"/>
                  <a:gd name="T57" fmla="*/ 116 h 712"/>
                  <a:gd name="T58" fmla="*/ 0 w 1321"/>
                  <a:gd name="T59" fmla="*/ 115 h 712"/>
                  <a:gd name="T60" fmla="*/ 4 w 1321"/>
                  <a:gd name="T61" fmla="*/ 106 h 712"/>
                  <a:gd name="T62" fmla="*/ 16 w 1321"/>
                  <a:gd name="T63" fmla="*/ 99 h 712"/>
                  <a:gd name="T64" fmla="*/ 38 w 1321"/>
                  <a:gd name="T65" fmla="*/ 82 h 712"/>
                  <a:gd name="T66" fmla="*/ 73 w 1321"/>
                  <a:gd name="T67" fmla="*/ 66 h 712"/>
                  <a:gd name="T68" fmla="*/ 116 w 1321"/>
                  <a:gd name="T69" fmla="*/ 53 h 712"/>
                  <a:gd name="T70" fmla="*/ 160 w 1321"/>
                  <a:gd name="T71" fmla="*/ 38 h 712"/>
                  <a:gd name="T72" fmla="*/ 211 w 1321"/>
                  <a:gd name="T73" fmla="*/ 27 h 712"/>
                  <a:gd name="T74" fmla="*/ 267 w 1321"/>
                  <a:gd name="T75" fmla="*/ 18 h 712"/>
                  <a:gd name="T76" fmla="*/ 324 w 1321"/>
                  <a:gd name="T77" fmla="*/ 10 h 712"/>
                  <a:gd name="T78" fmla="*/ 388 w 1321"/>
                  <a:gd name="T79" fmla="*/ 4 h 712"/>
                  <a:gd name="T80" fmla="*/ 453 w 1321"/>
                  <a:gd name="T81" fmla="*/ 4 h 712"/>
                  <a:gd name="T82" fmla="*/ 521 w 1321"/>
                  <a:gd name="T83" fmla="*/ 0 h 712"/>
                  <a:gd name="T84" fmla="*/ 521 w 1321"/>
                  <a:gd name="T85" fmla="*/ 0 h 712"/>
                  <a:gd name="T86" fmla="*/ 592 w 1321"/>
                  <a:gd name="T87" fmla="*/ 4 h 712"/>
                  <a:gd name="T88" fmla="*/ 661 w 1321"/>
                  <a:gd name="T89" fmla="*/ 4 h 712"/>
                  <a:gd name="T90" fmla="*/ 727 w 1321"/>
                  <a:gd name="T91" fmla="*/ 11 h 712"/>
                  <a:gd name="T92" fmla="*/ 789 w 1321"/>
                  <a:gd name="T93" fmla="*/ 20 h 712"/>
                  <a:gd name="T94" fmla="*/ 844 w 1321"/>
                  <a:gd name="T95" fmla="*/ 30 h 712"/>
                  <a:gd name="T96" fmla="*/ 896 w 1321"/>
                  <a:gd name="T97" fmla="*/ 43 h 712"/>
                  <a:gd name="T98" fmla="*/ 942 w 1321"/>
                  <a:gd name="T99" fmla="*/ 56 h 712"/>
                  <a:gd name="T100" fmla="*/ 982 w 1321"/>
                  <a:gd name="T101" fmla="*/ 72 h 712"/>
                  <a:gd name="T102" fmla="*/ 1014 w 1321"/>
                  <a:gd name="T103" fmla="*/ 89 h 712"/>
                  <a:gd name="T104" fmla="*/ 1014 w 1321"/>
                  <a:gd name="T105" fmla="*/ 89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CC66"/>
                  </a:gs>
                </a:gsLst>
                <a:lin ang="5400000" scaled="1"/>
              </a:gradFill>
              <a:ln w="0">
                <a:noFill/>
                <a:round/>
                <a:headEnd/>
                <a:tailEnd/>
              </a:ln>
            </p:spPr>
            <p:txBody>
              <a:bodyPr/>
              <a:lstStyle/>
              <a:p>
                <a:endParaRPr lang="zh-CN" altLang="en-US"/>
              </a:p>
            </p:txBody>
          </p:sp>
        </p:grpSp>
        <p:sp>
          <p:nvSpPr>
            <p:cNvPr id="50" name="Text Box 52"/>
            <p:cNvSpPr txBox="1">
              <a:spLocks noChangeArrowheads="1"/>
            </p:cNvSpPr>
            <p:nvPr/>
          </p:nvSpPr>
          <p:spPr bwMode="gray">
            <a:xfrm>
              <a:off x="1075" y="2152"/>
              <a:ext cx="767" cy="336"/>
            </a:xfrm>
            <a:prstGeom prst="rect">
              <a:avLst/>
            </a:prstGeom>
            <a:noFill/>
            <a:ln w="9525">
              <a:noFill/>
              <a:miter lim="800000"/>
              <a:headEnd/>
              <a:tailEnd/>
            </a:ln>
            <a:effectLst/>
          </p:spPr>
          <p:txBody>
            <a:bodyPr wrap="none">
              <a:spAutoFit/>
            </a:bodyPr>
            <a:lstStyle/>
            <a:p>
              <a:pPr algn="ctr">
                <a:defRPr/>
              </a:pPr>
              <a:r>
                <a:rPr lang="zh-CN" altLang="en-US" sz="2000" b="1" dirty="0" smtClean="0">
                  <a:solidFill>
                    <a:schemeClr val="bg1"/>
                  </a:solidFill>
                </a:rPr>
                <a:t>稳定性？</a:t>
              </a:r>
              <a:endParaRPr lang="en-US" altLang="zh-CN" sz="1400" dirty="0">
                <a:solidFill>
                  <a:schemeClr val="bg1"/>
                </a:solidFill>
              </a:endParaRPr>
            </a:p>
          </p:txBody>
        </p:sp>
      </p:grpSp>
      <p:grpSp>
        <p:nvGrpSpPr>
          <p:cNvPr id="53" name="Group 53"/>
          <p:cNvGrpSpPr>
            <a:grpSpLocks/>
          </p:cNvGrpSpPr>
          <p:nvPr/>
        </p:nvGrpSpPr>
        <p:grpSpPr bwMode="auto">
          <a:xfrm>
            <a:off x="5280025" y="3078956"/>
            <a:ext cx="2012950" cy="1491854"/>
            <a:chOff x="3278" y="2445"/>
            <a:chExt cx="1268" cy="1253"/>
          </a:xfrm>
        </p:grpSpPr>
        <p:grpSp>
          <p:nvGrpSpPr>
            <p:cNvPr id="54" name="Group 54"/>
            <p:cNvGrpSpPr>
              <a:grpSpLocks/>
            </p:cNvGrpSpPr>
            <p:nvPr/>
          </p:nvGrpSpPr>
          <p:grpSpPr bwMode="auto">
            <a:xfrm>
              <a:off x="3278" y="2445"/>
              <a:ext cx="1268" cy="1253"/>
              <a:chOff x="2016" y="1920"/>
              <a:chExt cx="1680" cy="1680"/>
            </a:xfrm>
          </p:grpSpPr>
          <p:sp>
            <p:nvSpPr>
              <p:cNvPr id="56" name="Oval 55"/>
              <p:cNvSpPr>
                <a:spLocks noChangeArrowheads="1"/>
              </p:cNvSpPr>
              <p:nvPr/>
            </p:nvSpPr>
            <p:spPr bwMode="gray">
              <a:xfrm>
                <a:off x="2016" y="1920"/>
                <a:ext cx="1680" cy="1680"/>
              </a:xfrm>
              <a:prstGeom prst="ellipse">
                <a:avLst/>
              </a:prstGeom>
              <a:gradFill rotWithShape="1">
                <a:gsLst>
                  <a:gs pos="0">
                    <a:srgbClr val="9942E0"/>
                  </a:gs>
                  <a:gs pos="100000">
                    <a:srgbClr val="471F68"/>
                  </a:gs>
                </a:gsLst>
                <a:lin ang="5400000" scaled="1"/>
              </a:gradFill>
              <a:ln w="9525">
                <a:solidFill>
                  <a:srgbClr val="000000"/>
                </a:solidFill>
                <a:round/>
                <a:headEnd/>
                <a:tailEnd/>
              </a:ln>
            </p:spPr>
            <p:txBody>
              <a:bodyPr wrap="none" anchor="ctr"/>
              <a:lstStyle/>
              <a:p>
                <a:endParaRPr lang="zh-CN" altLang="en-US"/>
              </a:p>
            </p:txBody>
          </p:sp>
          <p:sp>
            <p:nvSpPr>
              <p:cNvPr id="57" name="Freeform 56"/>
              <p:cNvSpPr>
                <a:spLocks/>
              </p:cNvSpPr>
              <p:nvPr/>
            </p:nvSpPr>
            <p:spPr bwMode="gray">
              <a:xfrm>
                <a:off x="2208" y="1948"/>
                <a:ext cx="1296" cy="634"/>
              </a:xfrm>
              <a:custGeom>
                <a:avLst/>
                <a:gdLst>
                  <a:gd name="T0" fmla="*/ 1014 w 1321"/>
                  <a:gd name="T1" fmla="*/ 89 h 712"/>
                  <a:gd name="T2" fmla="*/ 1027 w 1321"/>
                  <a:gd name="T3" fmla="*/ 98 h 712"/>
                  <a:gd name="T4" fmla="*/ 1030 w 1321"/>
                  <a:gd name="T5" fmla="*/ 106 h 712"/>
                  <a:gd name="T6" fmla="*/ 1025 w 1321"/>
                  <a:gd name="T7" fmla="*/ 114 h 712"/>
                  <a:gd name="T8" fmla="*/ 1012 w 1321"/>
                  <a:gd name="T9" fmla="*/ 120 h 712"/>
                  <a:gd name="T10" fmla="*/ 992 w 1321"/>
                  <a:gd name="T11" fmla="*/ 128 h 712"/>
                  <a:gd name="T12" fmla="*/ 966 w 1321"/>
                  <a:gd name="T13" fmla="*/ 134 h 712"/>
                  <a:gd name="T14" fmla="*/ 933 w 1321"/>
                  <a:gd name="T15" fmla="*/ 139 h 712"/>
                  <a:gd name="T16" fmla="*/ 895 w 1321"/>
                  <a:gd name="T17" fmla="*/ 144 h 712"/>
                  <a:gd name="T18" fmla="*/ 852 w 1321"/>
                  <a:gd name="T19" fmla="*/ 148 h 712"/>
                  <a:gd name="T20" fmla="*/ 804 w 1321"/>
                  <a:gd name="T21" fmla="*/ 151 h 712"/>
                  <a:gd name="T22" fmla="*/ 754 w 1321"/>
                  <a:gd name="T23" fmla="*/ 152 h 712"/>
                  <a:gd name="T24" fmla="*/ 699 w 1321"/>
                  <a:gd name="T25" fmla="*/ 156 h 712"/>
                  <a:gd name="T26" fmla="*/ 643 w 1321"/>
                  <a:gd name="T27" fmla="*/ 157 h 712"/>
                  <a:gd name="T28" fmla="*/ 621 w 1321"/>
                  <a:gd name="T29" fmla="*/ 158 h 712"/>
                  <a:gd name="T30" fmla="*/ 372 w 1321"/>
                  <a:gd name="T31" fmla="*/ 158 h 712"/>
                  <a:gd name="T32" fmla="*/ 368 w 1321"/>
                  <a:gd name="T33" fmla="*/ 158 h 712"/>
                  <a:gd name="T34" fmla="*/ 319 w 1321"/>
                  <a:gd name="T35" fmla="*/ 157 h 712"/>
                  <a:gd name="T36" fmla="*/ 272 w 1321"/>
                  <a:gd name="T37" fmla="*/ 156 h 712"/>
                  <a:gd name="T38" fmla="*/ 227 w 1321"/>
                  <a:gd name="T39" fmla="*/ 154 h 712"/>
                  <a:gd name="T40" fmla="*/ 183 w 1321"/>
                  <a:gd name="T41" fmla="*/ 151 h 712"/>
                  <a:gd name="T42" fmla="*/ 146 w 1321"/>
                  <a:gd name="T43" fmla="*/ 150 h 712"/>
                  <a:gd name="T44" fmla="*/ 112 w 1321"/>
                  <a:gd name="T45" fmla="*/ 146 h 712"/>
                  <a:gd name="T46" fmla="*/ 77 w 1321"/>
                  <a:gd name="T47" fmla="*/ 143 h 712"/>
                  <a:gd name="T48" fmla="*/ 54 w 1321"/>
                  <a:gd name="T49" fmla="*/ 140 h 712"/>
                  <a:gd name="T50" fmla="*/ 26 w 1321"/>
                  <a:gd name="T51" fmla="*/ 134 h 712"/>
                  <a:gd name="T52" fmla="*/ 18 w 1321"/>
                  <a:gd name="T53" fmla="*/ 129 h 712"/>
                  <a:gd name="T54" fmla="*/ 6 w 1321"/>
                  <a:gd name="T55" fmla="*/ 123 h 712"/>
                  <a:gd name="T56" fmla="*/ 0 w 1321"/>
                  <a:gd name="T57" fmla="*/ 116 h 712"/>
                  <a:gd name="T58" fmla="*/ 0 w 1321"/>
                  <a:gd name="T59" fmla="*/ 115 h 712"/>
                  <a:gd name="T60" fmla="*/ 4 w 1321"/>
                  <a:gd name="T61" fmla="*/ 106 h 712"/>
                  <a:gd name="T62" fmla="*/ 16 w 1321"/>
                  <a:gd name="T63" fmla="*/ 99 h 712"/>
                  <a:gd name="T64" fmla="*/ 38 w 1321"/>
                  <a:gd name="T65" fmla="*/ 82 h 712"/>
                  <a:gd name="T66" fmla="*/ 73 w 1321"/>
                  <a:gd name="T67" fmla="*/ 66 h 712"/>
                  <a:gd name="T68" fmla="*/ 116 w 1321"/>
                  <a:gd name="T69" fmla="*/ 53 h 712"/>
                  <a:gd name="T70" fmla="*/ 160 w 1321"/>
                  <a:gd name="T71" fmla="*/ 38 h 712"/>
                  <a:gd name="T72" fmla="*/ 211 w 1321"/>
                  <a:gd name="T73" fmla="*/ 27 h 712"/>
                  <a:gd name="T74" fmla="*/ 267 w 1321"/>
                  <a:gd name="T75" fmla="*/ 18 h 712"/>
                  <a:gd name="T76" fmla="*/ 324 w 1321"/>
                  <a:gd name="T77" fmla="*/ 10 h 712"/>
                  <a:gd name="T78" fmla="*/ 388 w 1321"/>
                  <a:gd name="T79" fmla="*/ 4 h 712"/>
                  <a:gd name="T80" fmla="*/ 453 w 1321"/>
                  <a:gd name="T81" fmla="*/ 4 h 712"/>
                  <a:gd name="T82" fmla="*/ 521 w 1321"/>
                  <a:gd name="T83" fmla="*/ 0 h 712"/>
                  <a:gd name="T84" fmla="*/ 521 w 1321"/>
                  <a:gd name="T85" fmla="*/ 0 h 712"/>
                  <a:gd name="T86" fmla="*/ 592 w 1321"/>
                  <a:gd name="T87" fmla="*/ 4 h 712"/>
                  <a:gd name="T88" fmla="*/ 661 w 1321"/>
                  <a:gd name="T89" fmla="*/ 4 h 712"/>
                  <a:gd name="T90" fmla="*/ 727 w 1321"/>
                  <a:gd name="T91" fmla="*/ 11 h 712"/>
                  <a:gd name="T92" fmla="*/ 789 w 1321"/>
                  <a:gd name="T93" fmla="*/ 20 h 712"/>
                  <a:gd name="T94" fmla="*/ 844 w 1321"/>
                  <a:gd name="T95" fmla="*/ 30 h 712"/>
                  <a:gd name="T96" fmla="*/ 896 w 1321"/>
                  <a:gd name="T97" fmla="*/ 43 h 712"/>
                  <a:gd name="T98" fmla="*/ 942 w 1321"/>
                  <a:gd name="T99" fmla="*/ 56 h 712"/>
                  <a:gd name="T100" fmla="*/ 982 w 1321"/>
                  <a:gd name="T101" fmla="*/ 72 h 712"/>
                  <a:gd name="T102" fmla="*/ 1014 w 1321"/>
                  <a:gd name="T103" fmla="*/ 89 h 712"/>
                  <a:gd name="T104" fmla="*/ 1014 w 1321"/>
                  <a:gd name="T105" fmla="*/ 89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9942E0"/>
                  </a:gs>
                </a:gsLst>
                <a:lin ang="5400000" scaled="1"/>
              </a:gradFill>
              <a:ln w="0">
                <a:noFill/>
                <a:round/>
                <a:headEnd/>
                <a:tailEnd/>
              </a:ln>
            </p:spPr>
            <p:txBody>
              <a:bodyPr/>
              <a:lstStyle/>
              <a:p>
                <a:endParaRPr lang="zh-CN" altLang="en-US"/>
              </a:p>
            </p:txBody>
          </p:sp>
        </p:grpSp>
        <p:sp>
          <p:nvSpPr>
            <p:cNvPr id="55" name="Text Box 57"/>
            <p:cNvSpPr txBox="1">
              <a:spLocks noChangeArrowheads="1"/>
            </p:cNvSpPr>
            <p:nvPr/>
          </p:nvSpPr>
          <p:spPr bwMode="gray">
            <a:xfrm>
              <a:off x="3580" y="2988"/>
              <a:ext cx="767" cy="336"/>
            </a:xfrm>
            <a:prstGeom prst="rect">
              <a:avLst/>
            </a:prstGeom>
            <a:noFill/>
            <a:ln w="9525">
              <a:noFill/>
              <a:miter lim="800000"/>
              <a:headEnd/>
              <a:tailEnd/>
            </a:ln>
            <a:effectLst/>
          </p:spPr>
          <p:txBody>
            <a:bodyPr wrap="none">
              <a:spAutoFit/>
            </a:bodyPr>
            <a:lstStyle/>
            <a:p>
              <a:pPr algn="ctr">
                <a:defRPr/>
              </a:pPr>
              <a:r>
                <a:rPr lang="zh-CN" altLang="en-US" sz="2000" b="1" dirty="0" smtClean="0">
                  <a:solidFill>
                    <a:schemeClr val="bg1"/>
                  </a:solidFill>
                </a:rPr>
                <a:t>溶解度？</a:t>
              </a:r>
              <a:endParaRPr lang="en-US" altLang="zh-CN" sz="1400" dirty="0">
                <a:solidFill>
                  <a:schemeClr val="bg1"/>
                </a:solidFill>
              </a:endParaRPr>
            </a:p>
          </p:txBody>
        </p:sp>
      </p:grpSp>
    </p:spTree>
    <p:extLst>
      <p:ext uri="{BB962C8B-B14F-4D97-AF65-F5344CB8AC3E}">
        <p14:creationId xmlns="" xmlns:p14="http://schemas.microsoft.com/office/powerpoint/2010/main" val="836233043"/>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三、对创新主体的</a:t>
            </a:r>
            <a:r>
              <a:rPr lang="zh-CN" altLang="en-US" dirty="0"/>
              <a:t>启示 </a:t>
            </a:r>
            <a:endParaRPr lang="en-GB" dirty="0"/>
          </a:p>
        </p:txBody>
      </p:sp>
      <p:sp>
        <p:nvSpPr>
          <p:cNvPr id="5" name="灯片编号占位符 4"/>
          <p:cNvSpPr>
            <a:spLocks noGrp="1"/>
          </p:cNvSpPr>
          <p:nvPr>
            <p:ph type="sldNum" sz="quarter" idx="12"/>
          </p:nvPr>
        </p:nvSpPr>
        <p:spPr/>
        <p:txBody>
          <a:bodyPr/>
          <a:lstStyle/>
          <a:p>
            <a:pPr>
              <a:defRPr/>
            </a:pPr>
            <a:fld id="{22D04255-3A70-43C4-AE64-3F52340821D6}" type="slidenum">
              <a:rPr lang="en-US" altLang="zh-CN" smtClean="0"/>
              <a:pPr>
                <a:defRPr/>
              </a:pPr>
              <a:t>18</a:t>
            </a:fld>
            <a:endParaRPr lang="en-US" altLang="zh-CN" dirty="0"/>
          </a:p>
        </p:txBody>
      </p:sp>
      <p:sp>
        <p:nvSpPr>
          <p:cNvPr id="6" name="Rectangle 10">
            <a:extLst>
              <a:ext uri="{FF2B5EF4-FFF2-40B4-BE49-F238E27FC236}">
                <a16:creationId xmlns="" xmlns:a16="http://schemas.microsoft.com/office/drawing/2014/main" id="{04FA2615-CBAB-4C00-8FD7-1F8E0B96F819}"/>
              </a:ext>
            </a:extLst>
          </p:cNvPr>
          <p:cNvSpPr>
            <a:spLocks noChangeArrowheads="1"/>
          </p:cNvSpPr>
          <p:nvPr/>
        </p:nvSpPr>
        <p:spPr bwMode="auto">
          <a:xfrm>
            <a:off x="611560" y="1131590"/>
            <a:ext cx="504056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eaLnBrk="0" hangingPunct="0"/>
            <a:r>
              <a:rPr lang="zh-CN" altLang="en-US" sz="3200" b="1" dirty="0" smtClean="0">
                <a:solidFill>
                  <a:srgbClr val="00366C"/>
                </a:solidFill>
                <a:ea typeface="黑体" pitchFamily="49" charset="-122"/>
                <a:cs typeface="Arial" pitchFamily="34" charset="0"/>
              </a:rPr>
              <a:t>药物</a:t>
            </a:r>
            <a:r>
              <a:rPr lang="zh-CN" altLang="en-US" sz="3200" b="1" dirty="0">
                <a:solidFill>
                  <a:srgbClr val="00366C"/>
                </a:solidFill>
                <a:ea typeface="黑体" pitchFamily="49" charset="-122"/>
                <a:cs typeface="Arial" pitchFamily="34" charset="0"/>
              </a:rPr>
              <a:t>的专利布局 </a:t>
            </a:r>
          </a:p>
        </p:txBody>
      </p:sp>
      <p:sp>
        <p:nvSpPr>
          <p:cNvPr id="7" name="矩形 19">
            <a:extLst>
              <a:ext uri="{FF2B5EF4-FFF2-40B4-BE49-F238E27FC236}">
                <a16:creationId xmlns="" xmlns:a16="http://schemas.microsoft.com/office/drawing/2014/main" id="{1DDE8CAC-8C83-4586-B44A-09643F4AC801}"/>
              </a:ext>
            </a:extLst>
          </p:cNvPr>
          <p:cNvSpPr>
            <a:spLocks noChangeArrowheads="1"/>
          </p:cNvSpPr>
          <p:nvPr/>
        </p:nvSpPr>
        <p:spPr bwMode="gray">
          <a:xfrm>
            <a:off x="500034" y="1257355"/>
            <a:ext cx="42863" cy="360000"/>
          </a:xfrm>
          <a:prstGeom prst="rect">
            <a:avLst/>
          </a:prstGeom>
          <a:solidFill>
            <a:srgbClr val="FF990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17347D"/>
              </a:solidFill>
              <a:latin typeface="Calibri"/>
            </a:endParaRPr>
          </a:p>
        </p:txBody>
      </p:sp>
      <p:sp>
        <p:nvSpPr>
          <p:cNvPr id="4" name="矩形 3">
            <a:extLst>
              <a:ext uri="{FF2B5EF4-FFF2-40B4-BE49-F238E27FC236}">
                <a16:creationId xmlns="" xmlns:a16="http://schemas.microsoft.com/office/drawing/2014/main" id="{CF7E35CC-0E93-44AD-949E-5C3581A9DBA0}"/>
              </a:ext>
            </a:extLst>
          </p:cNvPr>
          <p:cNvSpPr/>
          <p:nvPr/>
        </p:nvSpPr>
        <p:spPr>
          <a:xfrm>
            <a:off x="683568" y="4177248"/>
            <a:ext cx="7704856" cy="461665"/>
          </a:xfrm>
          <a:prstGeom prst="rect">
            <a:avLst/>
          </a:prstGeom>
        </p:spPr>
        <p:txBody>
          <a:bodyPr wrap="square">
            <a:spAutoFit/>
          </a:bodyPr>
          <a:lstStyle/>
          <a:p>
            <a:pPr algn="ctr"/>
            <a:r>
              <a:rPr lang="zh-CN" altLang="en-US" sz="2000" b="1" dirty="0" smtClean="0">
                <a:solidFill>
                  <a:srgbClr val="00366C"/>
                </a:solidFill>
              </a:rPr>
              <a:t>▲ </a:t>
            </a:r>
            <a:r>
              <a:rPr lang="zh-CN" altLang="en-US" sz="2400" b="1" dirty="0" smtClean="0">
                <a:solidFill>
                  <a:srgbClr val="00366C"/>
                </a:solidFill>
                <a:uFill>
                  <a:solidFill>
                    <a:srgbClr val="C00000"/>
                  </a:solidFill>
                </a:uFill>
                <a:latin typeface="黑体" panose="02010609060101010101" pitchFamily="49" charset="-122"/>
                <a:ea typeface="黑体" panose="02010609060101010101" pitchFamily="49" charset="-122"/>
              </a:rPr>
              <a:t>任何</a:t>
            </a:r>
            <a:r>
              <a:rPr lang="zh-CN" altLang="en-US" sz="2400" b="1" dirty="0">
                <a:solidFill>
                  <a:srgbClr val="00366C"/>
                </a:solidFill>
                <a:uFill>
                  <a:solidFill>
                    <a:srgbClr val="C00000"/>
                  </a:solidFill>
                </a:uFill>
                <a:latin typeface="黑体" panose="02010609060101010101" pitchFamily="49" charset="-122"/>
                <a:ea typeface="黑体" panose="02010609060101010101" pitchFamily="49" charset="-122"/>
              </a:rPr>
              <a:t>一方面被他人抢先申请专利，都会陷入被动局面</a:t>
            </a:r>
          </a:p>
        </p:txBody>
      </p:sp>
      <p:sp>
        <p:nvSpPr>
          <p:cNvPr id="8" name="自选图形 4">
            <a:extLst>
              <a:ext uri="{FF2B5EF4-FFF2-40B4-BE49-F238E27FC236}">
                <a16:creationId xmlns="" xmlns:a16="http://schemas.microsoft.com/office/drawing/2014/main" id="{CDAA7B7A-52E0-4C41-88CD-A5CB22617743}"/>
              </a:ext>
            </a:extLst>
          </p:cNvPr>
          <p:cNvSpPr>
            <a:spLocks noChangeArrowheads="1"/>
          </p:cNvSpPr>
          <p:nvPr/>
        </p:nvSpPr>
        <p:spPr bwMode="auto">
          <a:xfrm>
            <a:off x="611560" y="1851670"/>
            <a:ext cx="7816354" cy="2253570"/>
          </a:xfrm>
          <a:prstGeom prst="roundRect">
            <a:avLst>
              <a:gd name="adj" fmla="val 10656"/>
            </a:avLst>
          </a:prstGeom>
          <a:noFill/>
          <a:ln w="25400">
            <a:solidFill>
              <a:srgbClr val="17347D"/>
            </a:solidFill>
            <a:prstDash val="sysDot"/>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Verdana" pitchFamily="34" charset="0"/>
              <a:cs typeface="Arial" charset="0"/>
            </a:endParaRPr>
          </a:p>
        </p:txBody>
      </p:sp>
      <p:sp>
        <p:nvSpPr>
          <p:cNvPr id="9" name="文本框 5">
            <a:extLst>
              <a:ext uri="{FF2B5EF4-FFF2-40B4-BE49-F238E27FC236}">
                <a16:creationId xmlns="" xmlns:a16="http://schemas.microsoft.com/office/drawing/2014/main" id="{730D893C-DF73-41C2-9F9C-1B2F214D88A2}"/>
              </a:ext>
            </a:extLst>
          </p:cNvPr>
          <p:cNvSpPr txBox="1">
            <a:spLocks noChangeArrowheads="1"/>
          </p:cNvSpPr>
          <p:nvPr/>
        </p:nvSpPr>
        <p:spPr bwMode="auto">
          <a:xfrm>
            <a:off x="782982" y="1885538"/>
            <a:ext cx="7471770" cy="218521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271463" lvl="1" indent="-271463" eaLnBrk="0" hangingPunct="0">
              <a:spcBef>
                <a:spcPct val="20000"/>
              </a:spcBef>
              <a:buFontTx/>
              <a:buChar char="–"/>
            </a:pPr>
            <a:r>
              <a:rPr lang="zh-CN" altLang="en-US" sz="2000" b="1" kern="0" dirty="0">
                <a:solidFill>
                  <a:srgbClr val="003366"/>
                </a:solidFill>
                <a:latin typeface="楷体" pitchFamily="49" charset="-122"/>
                <a:ea typeface="楷体" pitchFamily="49" charset="-122"/>
              </a:rPr>
              <a:t>核心专利：化合物、衍生物、盐型、复合物、异构体、晶</a:t>
            </a:r>
            <a:r>
              <a:rPr lang="zh-CN" altLang="en-US" sz="2000" b="1" kern="0" dirty="0" smtClean="0">
                <a:solidFill>
                  <a:srgbClr val="003366"/>
                </a:solidFill>
                <a:latin typeface="楷体" pitchFamily="49" charset="-122"/>
                <a:ea typeface="楷体" pitchFamily="49" charset="-122"/>
              </a:rPr>
              <a:t>型等 </a:t>
            </a:r>
            <a:endParaRPr lang="en-US" altLang="zh-CN" sz="2000" b="1" kern="0" dirty="0">
              <a:solidFill>
                <a:srgbClr val="003366"/>
              </a:solidFill>
              <a:latin typeface="楷体" pitchFamily="49" charset="-122"/>
              <a:ea typeface="楷体" pitchFamily="49" charset="-122"/>
            </a:endParaRPr>
          </a:p>
          <a:p>
            <a:pPr marL="271463" lvl="1" indent="-271463" eaLnBrk="0" hangingPunct="0">
              <a:spcBef>
                <a:spcPct val="20000"/>
              </a:spcBef>
              <a:buFontTx/>
              <a:buChar char="–"/>
            </a:pPr>
            <a:r>
              <a:rPr lang="zh-CN" altLang="en-US" sz="2000" b="1" kern="0" dirty="0">
                <a:solidFill>
                  <a:srgbClr val="003366"/>
                </a:solidFill>
                <a:latin typeface="楷体" pitchFamily="49" charset="-122"/>
                <a:ea typeface="楷体" pitchFamily="49" charset="-122"/>
              </a:rPr>
              <a:t>制备方法及其中间体、纯化方法等 </a:t>
            </a:r>
            <a:endParaRPr lang="en-US" altLang="zh-CN" sz="2000" b="1" kern="0" dirty="0">
              <a:solidFill>
                <a:srgbClr val="003366"/>
              </a:solidFill>
              <a:latin typeface="楷体" pitchFamily="49" charset="-122"/>
              <a:ea typeface="楷体" pitchFamily="49" charset="-122"/>
            </a:endParaRPr>
          </a:p>
          <a:p>
            <a:pPr marL="271463" lvl="1" indent="-271463" eaLnBrk="0" hangingPunct="0">
              <a:spcBef>
                <a:spcPct val="20000"/>
              </a:spcBef>
              <a:buFontTx/>
              <a:buChar char="–"/>
            </a:pPr>
            <a:r>
              <a:rPr lang="zh-CN" altLang="en-US" sz="2000" b="1" kern="0" dirty="0">
                <a:solidFill>
                  <a:srgbClr val="003366"/>
                </a:solidFill>
                <a:latin typeface="楷体" pitchFamily="49" charset="-122"/>
                <a:ea typeface="楷体" pitchFamily="49" charset="-122"/>
              </a:rPr>
              <a:t>组合物：包括药物联用、药物制剂、药盒等 </a:t>
            </a:r>
            <a:endParaRPr lang="en-US" altLang="zh-CN" sz="2000" b="1" kern="0" dirty="0">
              <a:solidFill>
                <a:srgbClr val="003366"/>
              </a:solidFill>
              <a:latin typeface="楷体" pitchFamily="49" charset="-122"/>
              <a:ea typeface="楷体" pitchFamily="49" charset="-122"/>
            </a:endParaRPr>
          </a:p>
          <a:p>
            <a:pPr marL="271463" lvl="1" indent="-271463" eaLnBrk="0" hangingPunct="0">
              <a:spcBef>
                <a:spcPct val="20000"/>
              </a:spcBef>
              <a:buFontTx/>
              <a:buChar char="–"/>
            </a:pPr>
            <a:r>
              <a:rPr lang="zh-CN" altLang="en-US" sz="2000" b="1" kern="0" dirty="0">
                <a:solidFill>
                  <a:srgbClr val="003366"/>
                </a:solidFill>
                <a:latin typeface="楷体" pitchFamily="49" charset="-122"/>
                <a:ea typeface="楷体" pitchFamily="49" charset="-122"/>
              </a:rPr>
              <a:t>医药用途：包括新适应症、其它非治疗用途等 </a:t>
            </a:r>
            <a:endParaRPr lang="en-US" altLang="zh-CN" sz="2000" b="1" kern="0" dirty="0">
              <a:solidFill>
                <a:srgbClr val="003366"/>
              </a:solidFill>
              <a:latin typeface="楷体" pitchFamily="49" charset="-122"/>
              <a:ea typeface="楷体" pitchFamily="49" charset="-122"/>
            </a:endParaRPr>
          </a:p>
          <a:p>
            <a:pPr marL="271463" lvl="1" indent="-271463" eaLnBrk="0" hangingPunct="0">
              <a:spcBef>
                <a:spcPct val="20000"/>
              </a:spcBef>
              <a:buFontTx/>
              <a:buChar char="–"/>
            </a:pPr>
            <a:r>
              <a:rPr lang="zh-CN" altLang="en-US" sz="2000" b="1" kern="0" dirty="0">
                <a:solidFill>
                  <a:srgbClr val="003366"/>
                </a:solidFill>
                <a:latin typeface="楷体" pitchFamily="49" charset="-122"/>
                <a:ea typeface="楷体" pitchFamily="49" charset="-122"/>
              </a:rPr>
              <a:t>药品标准：药物的分析、测定方法，杂质、毒性成分的检测、控制方法等 </a:t>
            </a:r>
            <a:endParaRPr lang="en-US" altLang="zh-CN" sz="2000" dirty="0">
              <a:solidFill>
                <a:srgbClr val="00366C"/>
              </a:solidFill>
              <a:latin typeface="楷体" panose="02010609060101010101" pitchFamily="49" charset="-122"/>
              <a:ea typeface="楷体" panose="02010609060101010101" pitchFamily="49" charset="-122"/>
              <a:cs typeface="Arial" charset="0"/>
            </a:endParaRPr>
          </a:p>
        </p:txBody>
      </p:sp>
    </p:spTree>
    <p:extLst>
      <p:ext uri="{BB962C8B-B14F-4D97-AF65-F5344CB8AC3E}">
        <p14:creationId xmlns="" xmlns:p14="http://schemas.microsoft.com/office/powerpoint/2010/main" val="6406388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par>
                          <p:cTn id="13" fill="hold">
                            <p:stCondLst>
                              <p:cond delay="500"/>
                            </p:stCondLst>
                            <p:childTnLst>
                              <p:par>
                                <p:cTn id="14" presetID="22" presetClass="entr" presetSubtype="1" fill="hold" grpId="0" nodeType="afterEffect">
                                  <p:stCondLst>
                                    <p:cond delay="25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1000"/>
                                        <p:tgtEl>
                                          <p:spTgt spid="8"/>
                                        </p:tgtEl>
                                      </p:cBhvr>
                                    </p:animEffect>
                                  </p:childTnLst>
                                </p:cTn>
                              </p:par>
                              <p:par>
                                <p:cTn id="17" presetID="22" presetClass="entr" presetSubtype="1"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1000"/>
                                        <p:tgtEl>
                                          <p:spTgt spid="9"/>
                                        </p:tgtEl>
                                      </p:cBhvr>
                                    </p:animEffect>
                                  </p:childTnLst>
                                </p:cTn>
                              </p:par>
                            </p:childTnLst>
                          </p:cTn>
                        </p:par>
                        <p:par>
                          <p:cTn id="20" fill="hold">
                            <p:stCondLst>
                              <p:cond delay="1750"/>
                            </p:stCondLst>
                            <p:childTnLst>
                              <p:par>
                                <p:cTn id="21" presetID="12" presetClass="entr" presetSubtype="4" fill="hold" grpId="0" nodeType="afterEffect">
                                  <p:stCondLst>
                                    <p:cond delay="75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up)">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4" grpId="0"/>
      <p:bldP spid="8" grpId="0" animBg="1"/>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三、对创新主体的</a:t>
            </a:r>
            <a:r>
              <a:rPr lang="zh-CN" altLang="en-US" dirty="0"/>
              <a:t>启示 </a:t>
            </a:r>
            <a:endParaRPr lang="en-GB" dirty="0"/>
          </a:p>
        </p:txBody>
      </p:sp>
      <p:sp>
        <p:nvSpPr>
          <p:cNvPr id="5" name="灯片编号占位符 4"/>
          <p:cNvSpPr>
            <a:spLocks noGrp="1"/>
          </p:cNvSpPr>
          <p:nvPr>
            <p:ph type="sldNum" sz="quarter" idx="12"/>
          </p:nvPr>
        </p:nvSpPr>
        <p:spPr/>
        <p:txBody>
          <a:bodyPr/>
          <a:lstStyle/>
          <a:p>
            <a:pPr>
              <a:defRPr/>
            </a:pPr>
            <a:fld id="{22D04255-3A70-43C4-AE64-3F52340821D6}" type="slidenum">
              <a:rPr lang="en-US" altLang="zh-CN" smtClean="0"/>
              <a:pPr>
                <a:defRPr/>
              </a:pPr>
              <a:t>19</a:t>
            </a:fld>
            <a:endParaRPr lang="en-US" altLang="zh-CN"/>
          </a:p>
        </p:txBody>
      </p:sp>
      <p:sp>
        <p:nvSpPr>
          <p:cNvPr id="6" name="Rectangle 10">
            <a:extLst>
              <a:ext uri="{FF2B5EF4-FFF2-40B4-BE49-F238E27FC236}">
                <a16:creationId xmlns="" xmlns:a16="http://schemas.microsoft.com/office/drawing/2014/main" id="{4B93E736-FB09-4DBE-91A5-EF2A17FD7A58}"/>
              </a:ext>
            </a:extLst>
          </p:cNvPr>
          <p:cNvSpPr>
            <a:spLocks noChangeArrowheads="1"/>
          </p:cNvSpPr>
          <p:nvPr/>
        </p:nvSpPr>
        <p:spPr bwMode="auto">
          <a:xfrm>
            <a:off x="611560" y="1131590"/>
            <a:ext cx="8032406"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eaLnBrk="0" hangingPunct="0"/>
            <a:r>
              <a:rPr lang="zh-CN" altLang="en-US" sz="3200" b="1" dirty="0">
                <a:solidFill>
                  <a:srgbClr val="00366C"/>
                </a:solidFill>
                <a:ea typeface="黑体" pitchFamily="49" charset="-122"/>
                <a:cs typeface="Arial" pitchFamily="34" charset="0"/>
              </a:rPr>
              <a:t>申请文件撰写质量对专利权稳定性的影响 </a:t>
            </a:r>
          </a:p>
        </p:txBody>
      </p:sp>
      <p:sp>
        <p:nvSpPr>
          <p:cNvPr id="7" name="矩形 19">
            <a:extLst>
              <a:ext uri="{FF2B5EF4-FFF2-40B4-BE49-F238E27FC236}">
                <a16:creationId xmlns="" xmlns:a16="http://schemas.microsoft.com/office/drawing/2014/main" id="{5EA52339-D169-492B-AE4C-FA259B36FE0C}"/>
              </a:ext>
            </a:extLst>
          </p:cNvPr>
          <p:cNvSpPr>
            <a:spLocks noChangeArrowheads="1"/>
          </p:cNvSpPr>
          <p:nvPr/>
        </p:nvSpPr>
        <p:spPr bwMode="gray">
          <a:xfrm>
            <a:off x="500034" y="1257355"/>
            <a:ext cx="42863" cy="360000"/>
          </a:xfrm>
          <a:prstGeom prst="rect">
            <a:avLst/>
          </a:prstGeom>
          <a:solidFill>
            <a:srgbClr val="FF990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17347D"/>
              </a:solidFill>
              <a:latin typeface="Calibri"/>
            </a:endParaRPr>
          </a:p>
        </p:txBody>
      </p:sp>
      <p:sp>
        <p:nvSpPr>
          <p:cNvPr id="66" name="自选图形 3">
            <a:extLst>
              <a:ext uri="{FF2B5EF4-FFF2-40B4-BE49-F238E27FC236}">
                <a16:creationId xmlns="" xmlns:a16="http://schemas.microsoft.com/office/drawing/2014/main" id="{C6EAB1D5-02AC-4881-A245-F88F4258A0F3}"/>
              </a:ext>
            </a:extLst>
          </p:cNvPr>
          <p:cNvSpPr>
            <a:spLocks noChangeArrowheads="1"/>
          </p:cNvSpPr>
          <p:nvPr/>
        </p:nvSpPr>
        <p:spPr bwMode="auto">
          <a:xfrm>
            <a:off x="4860032" y="1923678"/>
            <a:ext cx="3826768" cy="2520280"/>
          </a:xfrm>
          <a:prstGeom prst="roundRect">
            <a:avLst>
              <a:gd name="adj" fmla="val 13644"/>
            </a:avLst>
          </a:prstGeom>
          <a:noFill/>
          <a:ln w="38100">
            <a:solidFill>
              <a:srgbClr val="17347D"/>
            </a:solidFill>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Verdana" pitchFamily="34" charset="0"/>
              <a:cs typeface="Arial" charset="0"/>
            </a:endParaRPr>
          </a:p>
        </p:txBody>
      </p:sp>
      <p:sp>
        <p:nvSpPr>
          <p:cNvPr id="67" name="自选图形 4">
            <a:extLst>
              <a:ext uri="{FF2B5EF4-FFF2-40B4-BE49-F238E27FC236}">
                <a16:creationId xmlns="" xmlns:a16="http://schemas.microsoft.com/office/drawing/2014/main" id="{81C5C42C-6D32-44DE-8963-BEEA9FD9D463}"/>
              </a:ext>
            </a:extLst>
          </p:cNvPr>
          <p:cNvSpPr>
            <a:spLocks noChangeArrowheads="1"/>
          </p:cNvSpPr>
          <p:nvPr/>
        </p:nvSpPr>
        <p:spPr bwMode="auto">
          <a:xfrm>
            <a:off x="457200" y="1923678"/>
            <a:ext cx="3826768" cy="2520280"/>
          </a:xfrm>
          <a:prstGeom prst="roundRect">
            <a:avLst>
              <a:gd name="adj" fmla="val 13644"/>
            </a:avLst>
          </a:prstGeom>
          <a:noFill/>
          <a:ln w="38100">
            <a:solidFill>
              <a:srgbClr val="17347D"/>
            </a:solidFill>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Verdana" pitchFamily="34" charset="0"/>
              <a:cs typeface="Arial" charset="0"/>
            </a:endParaRPr>
          </a:p>
        </p:txBody>
      </p:sp>
      <p:sp>
        <p:nvSpPr>
          <p:cNvPr id="68" name="文本框 5">
            <a:extLst>
              <a:ext uri="{FF2B5EF4-FFF2-40B4-BE49-F238E27FC236}">
                <a16:creationId xmlns="" xmlns:a16="http://schemas.microsoft.com/office/drawing/2014/main" id="{A08586EA-7F3B-4E9E-A8EE-287E84A6FE05}"/>
              </a:ext>
            </a:extLst>
          </p:cNvPr>
          <p:cNvSpPr txBox="1">
            <a:spLocks noChangeArrowheads="1"/>
          </p:cNvSpPr>
          <p:nvPr/>
        </p:nvSpPr>
        <p:spPr bwMode="auto">
          <a:xfrm>
            <a:off x="542898" y="2073697"/>
            <a:ext cx="3669062" cy="200670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685800" eaLnBrk="0" hangingPunct="0">
              <a:lnSpc>
                <a:spcPct val="110000"/>
              </a:lnSpc>
              <a:buClr>
                <a:srgbClr val="FF9900"/>
              </a:buClr>
              <a:buFont typeface="Wingdings" panose="05000000000000000000" pitchFamily="2" charset="2"/>
              <a:buChar char="Ø"/>
            </a:pPr>
            <a:r>
              <a:rPr lang="zh-CN" altLang="en-US" sz="2400" b="1" dirty="0">
                <a:solidFill>
                  <a:srgbClr val="00366C"/>
                </a:solidFill>
                <a:latin typeface="Arial" charset="0"/>
                <a:cs typeface="Arial" charset="0"/>
              </a:rPr>
              <a:t>充分</a:t>
            </a:r>
            <a:r>
              <a:rPr lang="zh-CN" altLang="en-US" sz="2400" b="1" dirty="0" smtClean="0">
                <a:solidFill>
                  <a:srgbClr val="00366C"/>
                </a:solidFill>
                <a:latin typeface="Arial" charset="0"/>
                <a:cs typeface="Arial" charset="0"/>
              </a:rPr>
              <a:t>公开技术</a:t>
            </a:r>
            <a:r>
              <a:rPr lang="zh-CN" altLang="en-US" sz="2400" b="1" dirty="0">
                <a:solidFill>
                  <a:srgbClr val="00366C"/>
                </a:solidFill>
                <a:latin typeface="Arial" charset="0"/>
                <a:cs typeface="Arial" charset="0"/>
              </a:rPr>
              <a:t>内容</a:t>
            </a:r>
          </a:p>
          <a:p>
            <a:pPr marL="285750" indent="-285750" defTabSz="685800" eaLnBrk="0" hangingPunct="0">
              <a:lnSpc>
                <a:spcPct val="110000"/>
              </a:lnSpc>
              <a:spcBef>
                <a:spcPts val="600"/>
              </a:spcBef>
              <a:buClr>
                <a:srgbClr val="000066"/>
              </a:buClr>
              <a:buFont typeface="Arial" panose="020B0604020202020204" pitchFamily="34" charset="0"/>
              <a:buChar char="♦"/>
            </a:pPr>
            <a:r>
              <a:rPr lang="zh-CN" altLang="en-US" sz="2000" b="1" dirty="0">
                <a:solidFill>
                  <a:srgbClr val="00366C"/>
                </a:solidFill>
                <a:latin typeface="楷体" panose="02010609060101010101" pitchFamily="49" charset="-122"/>
                <a:ea typeface="楷体" panose="02010609060101010101" pitchFamily="49" charset="-122"/>
                <a:cs typeface="Arial" charset="0"/>
              </a:rPr>
              <a:t>产品的制备、确认、用途及使用效果等 </a:t>
            </a:r>
            <a:endParaRPr lang="en-US" altLang="zh-CN" sz="2000" b="1" dirty="0">
              <a:solidFill>
                <a:srgbClr val="00366C"/>
              </a:solidFill>
              <a:latin typeface="楷体" panose="02010609060101010101" pitchFamily="49" charset="-122"/>
              <a:ea typeface="楷体" panose="02010609060101010101" pitchFamily="49" charset="-122"/>
              <a:cs typeface="Arial" charset="0"/>
            </a:endParaRPr>
          </a:p>
          <a:p>
            <a:pPr marL="285750" indent="-285750" defTabSz="685800" eaLnBrk="0" hangingPunct="0">
              <a:lnSpc>
                <a:spcPct val="110000"/>
              </a:lnSpc>
              <a:spcBef>
                <a:spcPts val="600"/>
              </a:spcBef>
              <a:buClr>
                <a:srgbClr val="000066"/>
              </a:buClr>
              <a:buFont typeface="Arial" panose="020B0604020202020204" pitchFamily="34" charset="0"/>
              <a:buChar char="♦"/>
            </a:pPr>
            <a:r>
              <a:rPr lang="zh-CN" altLang="en-US" sz="2000" b="1" dirty="0">
                <a:solidFill>
                  <a:srgbClr val="00366C"/>
                </a:solidFill>
                <a:latin typeface="楷体" panose="02010609060101010101" pitchFamily="49" charset="-122"/>
                <a:ea typeface="楷体" panose="02010609060101010101" pitchFamily="49" charset="-122"/>
                <a:cs typeface="Arial" charset="0"/>
              </a:rPr>
              <a:t>方法中使用的原料、试剂、操作条件、实验结果等 </a:t>
            </a:r>
            <a:endParaRPr lang="en-US" altLang="zh-CN" sz="2000" dirty="0">
              <a:solidFill>
                <a:srgbClr val="00366C"/>
              </a:solidFill>
              <a:latin typeface="楷体" panose="02010609060101010101" pitchFamily="49" charset="-122"/>
              <a:ea typeface="楷体" panose="02010609060101010101" pitchFamily="49" charset="-122"/>
              <a:cs typeface="Arial" charset="0"/>
            </a:endParaRPr>
          </a:p>
        </p:txBody>
      </p:sp>
      <p:sp>
        <p:nvSpPr>
          <p:cNvPr id="72" name="文本框 18">
            <a:extLst>
              <a:ext uri="{FF2B5EF4-FFF2-40B4-BE49-F238E27FC236}">
                <a16:creationId xmlns="" xmlns:a16="http://schemas.microsoft.com/office/drawing/2014/main" id="{84944101-D425-4C90-A284-7B42D3B02FF3}"/>
              </a:ext>
            </a:extLst>
          </p:cNvPr>
          <p:cNvSpPr txBox="1">
            <a:spLocks noChangeArrowheads="1"/>
          </p:cNvSpPr>
          <p:nvPr/>
        </p:nvSpPr>
        <p:spPr bwMode="auto">
          <a:xfrm>
            <a:off x="4987114" y="2095128"/>
            <a:ext cx="3597054" cy="200670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685800">
              <a:lnSpc>
                <a:spcPct val="110000"/>
              </a:lnSpc>
              <a:buClr>
                <a:srgbClr val="FF9900"/>
              </a:buClr>
              <a:buFont typeface="Wingdings" panose="05000000000000000000" pitchFamily="2" charset="2"/>
              <a:buChar char="Ø"/>
            </a:pPr>
            <a:r>
              <a:rPr lang="zh-CN" altLang="en-US" sz="2400" b="1" dirty="0" smtClean="0">
                <a:solidFill>
                  <a:srgbClr val="00366C"/>
                </a:solidFill>
                <a:latin typeface="Arial" charset="0"/>
                <a:cs typeface="Arial" charset="0"/>
              </a:rPr>
              <a:t>证明创新高度</a:t>
            </a:r>
            <a:endParaRPr lang="en-US" altLang="zh-CN" sz="2400" b="1" dirty="0">
              <a:solidFill>
                <a:srgbClr val="00366C"/>
              </a:solidFill>
              <a:latin typeface="楷体" panose="02010609060101010101" pitchFamily="49" charset="-122"/>
              <a:ea typeface="楷体" panose="02010609060101010101" pitchFamily="49" charset="-122"/>
              <a:cs typeface="Arial" charset="0"/>
            </a:endParaRPr>
          </a:p>
          <a:p>
            <a:pPr marL="285750" indent="-285750" defTabSz="685800">
              <a:lnSpc>
                <a:spcPct val="110000"/>
              </a:lnSpc>
              <a:spcBef>
                <a:spcPts val="600"/>
              </a:spcBef>
              <a:buClr>
                <a:srgbClr val="000066"/>
              </a:buClr>
              <a:buFont typeface="Arial" panose="020B0604020202020204" pitchFamily="34" charset="0"/>
              <a:buChar char="♦"/>
            </a:pPr>
            <a:r>
              <a:rPr lang="zh-CN" altLang="en-US" sz="2000" b="1" dirty="0">
                <a:solidFill>
                  <a:srgbClr val="00366C"/>
                </a:solidFill>
                <a:latin typeface="楷体" panose="02010609060101010101" pitchFamily="49" charset="-122"/>
                <a:ea typeface="楷体" panose="02010609060101010101" pitchFamily="49" charset="-122"/>
                <a:cs typeface="Arial" charset="0"/>
              </a:rPr>
              <a:t>与发明构思密切相关的技术效果 </a:t>
            </a:r>
          </a:p>
          <a:p>
            <a:pPr marL="285750" indent="-285750" defTabSz="685800">
              <a:lnSpc>
                <a:spcPct val="110000"/>
              </a:lnSpc>
              <a:spcBef>
                <a:spcPts val="600"/>
              </a:spcBef>
              <a:buClr>
                <a:srgbClr val="000066"/>
              </a:buClr>
              <a:buFont typeface="Arial" panose="020B0604020202020204" pitchFamily="34" charset="0"/>
              <a:buChar char="♦"/>
            </a:pPr>
            <a:r>
              <a:rPr lang="zh-CN" altLang="en-US" sz="2000" b="1" dirty="0">
                <a:solidFill>
                  <a:srgbClr val="00366C"/>
                </a:solidFill>
                <a:latin typeface="楷体" panose="02010609060101010101" pitchFamily="49" charset="-122"/>
                <a:ea typeface="楷体" panose="02010609060101010101" pitchFamily="49" charset="-122"/>
                <a:cs typeface="Arial" charset="0"/>
              </a:rPr>
              <a:t>与最接近的现有技术相比的对照实验 </a:t>
            </a:r>
          </a:p>
        </p:txBody>
      </p:sp>
    </p:spTree>
    <p:extLst>
      <p:ext uri="{BB962C8B-B14F-4D97-AF65-F5344CB8AC3E}">
        <p14:creationId xmlns="" xmlns:p14="http://schemas.microsoft.com/office/powerpoint/2010/main" val="17109109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par>
                          <p:cTn id="13" fill="hold">
                            <p:stCondLst>
                              <p:cond delay="500"/>
                            </p:stCondLst>
                            <p:childTnLst>
                              <p:par>
                                <p:cTn id="14" presetID="22" presetClass="entr" presetSubtype="1" fill="hold" grpId="0" nodeType="afterEffect">
                                  <p:stCondLst>
                                    <p:cond delay="500"/>
                                  </p:stCondLst>
                                  <p:childTnLst>
                                    <p:set>
                                      <p:cBhvr>
                                        <p:cTn id="15" dur="1" fill="hold">
                                          <p:stCondLst>
                                            <p:cond delay="0"/>
                                          </p:stCondLst>
                                        </p:cTn>
                                        <p:tgtEl>
                                          <p:spTgt spid="67"/>
                                        </p:tgtEl>
                                        <p:attrNameLst>
                                          <p:attrName>style.visibility</p:attrName>
                                        </p:attrNameLst>
                                      </p:cBhvr>
                                      <p:to>
                                        <p:strVal val="visible"/>
                                      </p:to>
                                    </p:set>
                                    <p:animEffect transition="in" filter="wipe(up)">
                                      <p:cBhvr>
                                        <p:cTn id="16" dur="1000"/>
                                        <p:tgtEl>
                                          <p:spTgt spid="67"/>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68"/>
                                        </p:tgtEl>
                                        <p:attrNameLst>
                                          <p:attrName>style.visibility</p:attrName>
                                        </p:attrNameLst>
                                      </p:cBhvr>
                                      <p:to>
                                        <p:strVal val="visible"/>
                                      </p:to>
                                    </p:set>
                                    <p:animEffect transition="in" filter="wipe(up)">
                                      <p:cBhvr>
                                        <p:cTn id="19" dur="1000"/>
                                        <p:tgtEl>
                                          <p:spTgt spid="68"/>
                                        </p:tgtEl>
                                      </p:cBhvr>
                                    </p:animEffect>
                                  </p:childTnLst>
                                </p:cTn>
                              </p:par>
                            </p:childTnLst>
                          </p:cTn>
                        </p:par>
                        <p:par>
                          <p:cTn id="20" fill="hold">
                            <p:stCondLst>
                              <p:cond delay="2000"/>
                            </p:stCondLst>
                            <p:childTnLst>
                              <p:par>
                                <p:cTn id="21" presetID="22" presetClass="entr" presetSubtype="1" fill="hold" grpId="0" nodeType="afterEffect">
                                  <p:stCondLst>
                                    <p:cond delay="1000"/>
                                  </p:stCondLst>
                                  <p:childTnLst>
                                    <p:set>
                                      <p:cBhvr>
                                        <p:cTn id="22" dur="1" fill="hold">
                                          <p:stCondLst>
                                            <p:cond delay="0"/>
                                          </p:stCondLst>
                                        </p:cTn>
                                        <p:tgtEl>
                                          <p:spTgt spid="72"/>
                                        </p:tgtEl>
                                        <p:attrNameLst>
                                          <p:attrName>style.visibility</p:attrName>
                                        </p:attrNameLst>
                                      </p:cBhvr>
                                      <p:to>
                                        <p:strVal val="visible"/>
                                      </p:to>
                                    </p:set>
                                    <p:animEffect transition="in" filter="wipe(up)">
                                      <p:cBhvr>
                                        <p:cTn id="23" dur="1000"/>
                                        <p:tgtEl>
                                          <p:spTgt spid="72"/>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66"/>
                                        </p:tgtEl>
                                        <p:attrNameLst>
                                          <p:attrName>style.visibility</p:attrName>
                                        </p:attrNameLst>
                                      </p:cBhvr>
                                      <p:to>
                                        <p:strVal val="visible"/>
                                      </p:to>
                                    </p:set>
                                    <p:animEffect transition="in" filter="wipe(up)">
                                      <p:cBhvr>
                                        <p:cTn id="26"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66" grpId="0" animBg="1"/>
      <p:bldP spid="67" grpId="0" animBg="1"/>
      <p:bldP spid="68" grpId="0"/>
      <p:bldP spid="7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标题 1"/>
          <p:cNvSpPr>
            <a:spLocks noGrp="1"/>
          </p:cNvSpPr>
          <p:nvPr>
            <p:ph type="title"/>
          </p:nvPr>
        </p:nvSpPr>
        <p:spPr/>
        <p:txBody>
          <a:bodyPr/>
          <a:lstStyle/>
          <a:p>
            <a:r>
              <a:rPr lang="zh-CN" altLang="en-US" dirty="0"/>
              <a:t>主要内容 </a:t>
            </a:r>
          </a:p>
        </p:txBody>
      </p:sp>
      <p:sp>
        <p:nvSpPr>
          <p:cNvPr id="56321" name="灯片编号占位符 5"/>
          <p:cNvSpPr>
            <a:spLocks noGrp="1"/>
          </p:cNvSpPr>
          <p:nvPr>
            <p:ph type="sldNum" sz="quarter" idx="12"/>
          </p:nvPr>
        </p:nvSpPr>
        <p:spPr>
          <a:xfrm>
            <a:off x="6553200" y="4683919"/>
            <a:ext cx="2133600" cy="357188"/>
          </a:xfrm>
          <a:noFill/>
        </p:spPr>
        <p:txBody>
          <a:bodyPr/>
          <a:lstStyle/>
          <a:p>
            <a:fld id="{933FFB17-0CA6-40BD-8D19-1C527D2CE74A}" type="slidenum">
              <a:rPr lang="en-US" altLang="zh-CN" smtClean="0">
                <a:latin typeface="Arial" pitchFamily="34" charset="0"/>
              </a:rPr>
              <a:pPr/>
              <a:t>2</a:t>
            </a:fld>
            <a:endParaRPr lang="en-US" altLang="zh-CN" dirty="0">
              <a:latin typeface="Arial" pitchFamily="34" charset="0"/>
            </a:endParaRPr>
          </a:p>
        </p:txBody>
      </p:sp>
      <p:grpSp>
        <p:nvGrpSpPr>
          <p:cNvPr id="202" name="组合 3"/>
          <p:cNvGrpSpPr>
            <a:grpSpLocks/>
          </p:cNvGrpSpPr>
          <p:nvPr/>
        </p:nvGrpSpPr>
        <p:grpSpPr bwMode="auto">
          <a:xfrm>
            <a:off x="1915641" y="1482923"/>
            <a:ext cx="5292000" cy="627063"/>
            <a:chOff x="1268" y="1296"/>
            <a:chExt cx="3340" cy="395"/>
          </a:xfrm>
        </p:grpSpPr>
        <p:sp>
          <p:nvSpPr>
            <p:cNvPr id="203" name="直线 4"/>
            <p:cNvSpPr>
              <a:spLocks noChangeShapeType="1"/>
            </p:cNvSpPr>
            <p:nvPr/>
          </p:nvSpPr>
          <p:spPr bwMode="auto">
            <a:xfrm>
              <a:off x="1584" y="1659"/>
              <a:ext cx="3024" cy="0"/>
            </a:xfrm>
            <a:prstGeom prst="line">
              <a:avLst/>
            </a:prstGeom>
            <a:noFill/>
            <a:ln w="25400">
              <a:solidFill>
                <a:srgbClr val="17347D"/>
              </a:solidFill>
              <a:prstDash val="sysDot"/>
              <a:round/>
              <a:headEn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04" name="文本框 5"/>
            <p:cNvSpPr txBox="1">
              <a:spLocks noChangeArrowheads="1"/>
            </p:cNvSpPr>
            <p:nvPr/>
          </p:nvSpPr>
          <p:spPr bwMode="auto">
            <a:xfrm>
              <a:off x="1807" y="1323"/>
              <a:ext cx="2632" cy="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0" fontAlgn="auto" hangingPunct="0">
                <a:spcBef>
                  <a:spcPts val="0"/>
                </a:spcBef>
                <a:spcAft>
                  <a:spcPts val="0"/>
                </a:spcAft>
              </a:pPr>
              <a:r>
                <a:rPr lang="zh-CN" altLang="en-US" sz="3200" b="1" kern="0" dirty="0">
                  <a:solidFill>
                    <a:srgbClr val="003366"/>
                  </a:solidFill>
                  <a:latin typeface="楷体" panose="02010609060101010101" pitchFamily="49" charset="-122"/>
                  <a:ea typeface="楷体" panose="02010609060101010101" pitchFamily="49" charset="-122"/>
                  <a:cs typeface="Arial" charset="0"/>
                </a:rPr>
                <a:t>案情简介 </a:t>
              </a:r>
            </a:p>
          </p:txBody>
        </p:sp>
        <p:grpSp>
          <p:nvGrpSpPr>
            <p:cNvPr id="205" name="组合 6"/>
            <p:cNvGrpSpPr>
              <a:grpSpLocks/>
            </p:cNvGrpSpPr>
            <p:nvPr/>
          </p:nvGrpSpPr>
          <p:grpSpPr bwMode="auto">
            <a:xfrm>
              <a:off x="1268" y="1296"/>
              <a:ext cx="384" cy="384"/>
              <a:chOff x="1268" y="1296"/>
              <a:chExt cx="384" cy="384"/>
            </a:xfrm>
          </p:grpSpPr>
          <p:sp>
            <p:nvSpPr>
              <p:cNvPr id="206" name="椭圆 7"/>
              <p:cNvSpPr>
                <a:spLocks noChangeArrowheads="1"/>
              </p:cNvSpPr>
              <p:nvPr/>
            </p:nvSpPr>
            <p:spPr bwMode="gray">
              <a:xfrm>
                <a:off x="1268" y="1296"/>
                <a:ext cx="384" cy="384"/>
              </a:xfrm>
              <a:prstGeom prst="ellipse">
                <a:avLst/>
              </a:prstGeom>
              <a:gradFill rotWithShape="1">
                <a:gsLst>
                  <a:gs pos="0">
                    <a:srgbClr val="00CC66">
                      <a:gamma/>
                      <a:tint val="0"/>
                      <a:invGamma/>
                    </a:srgbClr>
                  </a:gs>
                  <a:gs pos="50000">
                    <a:srgbClr val="00CC66"/>
                  </a:gs>
                  <a:gs pos="100000">
                    <a:srgbClr val="00CC66">
                      <a:gamma/>
                      <a:tint val="0"/>
                      <a:invGamma/>
                    </a:srgb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07" name="椭圆 8"/>
              <p:cNvSpPr>
                <a:spLocks noChangeArrowheads="1"/>
              </p:cNvSpPr>
              <p:nvPr/>
            </p:nvSpPr>
            <p:spPr bwMode="gray">
              <a:xfrm>
                <a:off x="1268" y="1296"/>
                <a:ext cx="384" cy="384"/>
              </a:xfrm>
              <a:prstGeom prst="ellipse">
                <a:avLst/>
              </a:prstGeom>
              <a:gradFill rotWithShape="1">
                <a:gsLst>
                  <a:gs pos="0">
                    <a:srgbClr val="77B7E7">
                      <a:alpha val="32001"/>
                    </a:srgbClr>
                  </a:gs>
                  <a:gs pos="100000">
                    <a:srgbClr val="77B7E7">
                      <a:gamma/>
                      <a:shade val="0"/>
                      <a:invGamma/>
                      <a:alpha val="89999"/>
                    </a:srgb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08" name="椭圆 9"/>
              <p:cNvSpPr>
                <a:spLocks noChangeArrowheads="1"/>
              </p:cNvSpPr>
              <p:nvPr/>
            </p:nvSpPr>
            <p:spPr bwMode="gray">
              <a:xfrm>
                <a:off x="1293" y="1321"/>
                <a:ext cx="334" cy="334"/>
              </a:xfrm>
              <a:prstGeom prst="ellipse">
                <a:avLst/>
              </a:prstGeom>
              <a:gradFill rotWithShape="1">
                <a:gsLst>
                  <a:gs pos="0">
                    <a:srgbClr val="77B7E7">
                      <a:gamma/>
                      <a:shade val="54118"/>
                      <a:invGamma/>
                    </a:srgbClr>
                  </a:gs>
                  <a:gs pos="50000">
                    <a:srgbClr val="77B7E7"/>
                  </a:gs>
                  <a:gs pos="100000">
                    <a:srgbClr val="77B7E7">
                      <a:gamma/>
                      <a:shade val="54118"/>
                      <a:invGamma/>
                    </a:srgbClr>
                  </a:gs>
                </a:gsLst>
                <a:lin ang="189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09" name="椭圆 10"/>
              <p:cNvSpPr>
                <a:spLocks noChangeArrowheads="1"/>
              </p:cNvSpPr>
              <p:nvPr/>
            </p:nvSpPr>
            <p:spPr bwMode="gray">
              <a:xfrm>
                <a:off x="1293" y="1322"/>
                <a:ext cx="334" cy="334"/>
              </a:xfrm>
              <a:prstGeom prst="ellipse">
                <a:avLst/>
              </a:prstGeom>
              <a:gradFill rotWithShape="1">
                <a:gsLst>
                  <a:gs pos="0">
                    <a:srgbClr val="77B7E7">
                      <a:gamma/>
                      <a:shade val="63529"/>
                      <a:invGamma/>
                    </a:srgbClr>
                  </a:gs>
                  <a:gs pos="100000">
                    <a:srgbClr val="77B7E7">
                      <a:alpha val="0"/>
                    </a:srgb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10" name="椭圆 11"/>
              <p:cNvSpPr>
                <a:spLocks noChangeArrowheads="1"/>
              </p:cNvSpPr>
              <p:nvPr/>
            </p:nvSpPr>
            <p:spPr bwMode="gray">
              <a:xfrm>
                <a:off x="1311" y="1338"/>
                <a:ext cx="300" cy="300"/>
              </a:xfrm>
              <a:prstGeom prst="ellipse">
                <a:avLst/>
              </a:prstGeom>
              <a:solidFill>
                <a:srgbClr val="333333"/>
              </a:soli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11" name="椭圆 12"/>
              <p:cNvSpPr>
                <a:spLocks noChangeArrowheads="1"/>
              </p:cNvSpPr>
              <p:nvPr/>
            </p:nvSpPr>
            <p:spPr bwMode="gray">
              <a:xfrm>
                <a:off x="1316" y="1343"/>
                <a:ext cx="291" cy="291"/>
              </a:xfrm>
              <a:prstGeom prst="ellipse">
                <a:avLst/>
              </a:prstGeom>
              <a:gradFill rotWithShape="1">
                <a:gsLst>
                  <a:gs pos="0">
                    <a:srgbClr val="C0C0C0">
                      <a:gamma/>
                      <a:shade val="46275"/>
                      <a:invGamma/>
                    </a:srgbClr>
                  </a:gs>
                  <a:gs pos="100000">
                    <a:srgbClr val="C0C0C0"/>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12" name="椭圆 13"/>
              <p:cNvSpPr>
                <a:spLocks noChangeArrowheads="1"/>
              </p:cNvSpPr>
              <p:nvPr/>
            </p:nvSpPr>
            <p:spPr bwMode="gray">
              <a:xfrm>
                <a:off x="1320" y="1345"/>
                <a:ext cx="283" cy="283"/>
              </a:xfrm>
              <a:prstGeom prst="ellipse">
                <a:avLst/>
              </a:prstGeom>
              <a:gradFill rotWithShape="1">
                <a:gsLst>
                  <a:gs pos="0">
                    <a:srgbClr val="C0C0C0">
                      <a:alpha val="0"/>
                    </a:srgbClr>
                  </a:gs>
                  <a:gs pos="100000">
                    <a:srgbClr val="C0C0C0">
                      <a:gamma/>
                      <a:tint val="34902"/>
                      <a:invGamma/>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13" name="椭圆 14"/>
              <p:cNvSpPr>
                <a:spLocks noChangeArrowheads="1"/>
              </p:cNvSpPr>
              <p:nvPr/>
            </p:nvSpPr>
            <p:spPr bwMode="gray">
              <a:xfrm>
                <a:off x="1323" y="1347"/>
                <a:ext cx="270" cy="265"/>
              </a:xfrm>
              <a:prstGeom prst="ellipse">
                <a:avLst/>
              </a:prstGeom>
              <a:gradFill rotWithShape="1">
                <a:gsLst>
                  <a:gs pos="0">
                    <a:srgbClr val="C0C0C0">
                      <a:gamma/>
                      <a:shade val="79216"/>
                      <a:invGamma/>
                    </a:srgbClr>
                  </a:gs>
                  <a:gs pos="100000">
                    <a:srgbClr val="C0C0C0">
                      <a:alpha val="4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14" name="椭圆 15"/>
              <p:cNvSpPr>
                <a:spLocks noChangeArrowheads="1"/>
              </p:cNvSpPr>
              <p:nvPr/>
            </p:nvSpPr>
            <p:spPr bwMode="gray">
              <a:xfrm>
                <a:off x="1338" y="1355"/>
                <a:ext cx="240" cy="215"/>
              </a:xfrm>
              <a:prstGeom prst="ellipse">
                <a:avLst/>
              </a:prstGeom>
              <a:gradFill rotWithShape="1">
                <a:gsLst>
                  <a:gs pos="0">
                    <a:srgbClr val="C0C0C0">
                      <a:gamma/>
                      <a:tint val="0"/>
                      <a:invGamma/>
                    </a:srgbClr>
                  </a:gs>
                  <a:gs pos="100000">
                    <a:srgbClr val="C0C0C0">
                      <a:alpha val="3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15" name="文本框 16"/>
              <p:cNvSpPr txBox="1">
                <a:spLocks noChangeArrowheads="1"/>
              </p:cNvSpPr>
              <p:nvPr/>
            </p:nvSpPr>
            <p:spPr bwMode="gray">
              <a:xfrm>
                <a:off x="1340" y="1321"/>
                <a:ext cx="231" cy="3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auto" hangingPunct="0">
                  <a:spcBef>
                    <a:spcPts val="0"/>
                  </a:spcBef>
                  <a:spcAft>
                    <a:spcPts val="0"/>
                  </a:spcAft>
                  <a:defRPr/>
                </a:pPr>
                <a:r>
                  <a:rPr lang="en-US" altLang="zh-CN" sz="2800" b="1" kern="0" dirty="0">
                    <a:solidFill>
                      <a:srgbClr val="000000"/>
                    </a:solidFill>
                    <a:latin typeface="Calibri"/>
                    <a:cs typeface="Arial" charset="0"/>
                  </a:rPr>
                  <a:t>1</a:t>
                </a:r>
              </a:p>
            </p:txBody>
          </p:sp>
        </p:grpSp>
      </p:grpSp>
      <p:grpSp>
        <p:nvGrpSpPr>
          <p:cNvPr id="216" name="组合 17"/>
          <p:cNvGrpSpPr>
            <a:grpSpLocks/>
          </p:cNvGrpSpPr>
          <p:nvPr/>
        </p:nvGrpSpPr>
        <p:grpSpPr bwMode="auto">
          <a:xfrm>
            <a:off x="1925122" y="2330649"/>
            <a:ext cx="5292000" cy="609600"/>
            <a:chOff x="1263" y="1881"/>
            <a:chExt cx="3345" cy="384"/>
          </a:xfrm>
        </p:grpSpPr>
        <p:grpSp>
          <p:nvGrpSpPr>
            <p:cNvPr id="217" name="组合 18"/>
            <p:cNvGrpSpPr>
              <a:grpSpLocks/>
            </p:cNvGrpSpPr>
            <p:nvPr/>
          </p:nvGrpSpPr>
          <p:grpSpPr bwMode="auto">
            <a:xfrm>
              <a:off x="1263" y="1881"/>
              <a:ext cx="384" cy="384"/>
              <a:chOff x="816" y="1872"/>
              <a:chExt cx="384" cy="384"/>
            </a:xfrm>
          </p:grpSpPr>
          <p:sp>
            <p:nvSpPr>
              <p:cNvPr id="221" name="椭圆 19"/>
              <p:cNvSpPr>
                <a:spLocks noChangeArrowheads="1"/>
              </p:cNvSpPr>
              <p:nvPr/>
            </p:nvSpPr>
            <p:spPr bwMode="gray">
              <a:xfrm>
                <a:off x="816" y="1872"/>
                <a:ext cx="384" cy="384"/>
              </a:xfrm>
              <a:prstGeom prst="ellipse">
                <a:avLst/>
              </a:prstGeom>
              <a:gradFill rotWithShape="1">
                <a:gsLst>
                  <a:gs pos="0">
                    <a:srgbClr val="45AB7D">
                      <a:gamma/>
                      <a:tint val="0"/>
                      <a:invGamma/>
                    </a:srgbClr>
                  </a:gs>
                  <a:gs pos="50000">
                    <a:srgbClr val="45AB7D"/>
                  </a:gs>
                  <a:gs pos="100000">
                    <a:srgbClr val="45AB7D">
                      <a:gamma/>
                      <a:tint val="0"/>
                      <a:invGamma/>
                    </a:srgb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22" name="椭圆 20"/>
              <p:cNvSpPr>
                <a:spLocks noChangeArrowheads="1"/>
              </p:cNvSpPr>
              <p:nvPr/>
            </p:nvSpPr>
            <p:spPr bwMode="gray">
              <a:xfrm>
                <a:off x="816" y="1872"/>
                <a:ext cx="384" cy="384"/>
              </a:xfrm>
              <a:prstGeom prst="ellipse">
                <a:avLst/>
              </a:prstGeom>
              <a:gradFill rotWithShape="1">
                <a:gsLst>
                  <a:gs pos="0">
                    <a:srgbClr val="45AB7D">
                      <a:alpha val="32001"/>
                    </a:srgbClr>
                  </a:gs>
                  <a:gs pos="100000">
                    <a:srgbClr val="45AB7D">
                      <a:gamma/>
                      <a:shade val="0"/>
                      <a:invGamma/>
                      <a:alpha val="89999"/>
                    </a:srgb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23" name="椭圆 21"/>
              <p:cNvSpPr>
                <a:spLocks noChangeArrowheads="1"/>
              </p:cNvSpPr>
              <p:nvPr/>
            </p:nvSpPr>
            <p:spPr bwMode="gray">
              <a:xfrm>
                <a:off x="841" y="1897"/>
                <a:ext cx="334" cy="334"/>
              </a:xfrm>
              <a:prstGeom prst="ellipse">
                <a:avLst/>
              </a:prstGeom>
              <a:gradFill rotWithShape="1">
                <a:gsLst>
                  <a:gs pos="0">
                    <a:srgbClr val="45AB7D">
                      <a:gamma/>
                      <a:shade val="54118"/>
                      <a:invGamma/>
                    </a:srgbClr>
                  </a:gs>
                  <a:gs pos="50000">
                    <a:srgbClr val="45AB7D"/>
                  </a:gs>
                  <a:gs pos="100000">
                    <a:srgbClr val="45AB7D">
                      <a:gamma/>
                      <a:shade val="54118"/>
                      <a:invGamma/>
                    </a:srgbClr>
                  </a:gs>
                </a:gsLst>
                <a:lin ang="189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24" name="椭圆 22"/>
              <p:cNvSpPr>
                <a:spLocks noChangeArrowheads="1"/>
              </p:cNvSpPr>
              <p:nvPr/>
            </p:nvSpPr>
            <p:spPr bwMode="gray">
              <a:xfrm>
                <a:off x="866" y="1922"/>
                <a:ext cx="334" cy="334"/>
              </a:xfrm>
              <a:prstGeom prst="ellipse">
                <a:avLst/>
              </a:prstGeom>
              <a:gradFill rotWithShape="1">
                <a:gsLst>
                  <a:gs pos="0">
                    <a:srgbClr val="45AB7D">
                      <a:gamma/>
                      <a:shade val="63529"/>
                      <a:invGamma/>
                    </a:srgbClr>
                  </a:gs>
                  <a:gs pos="100000">
                    <a:srgbClr val="45AB7D">
                      <a:alpha val="0"/>
                    </a:srgb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25" name="椭圆 23"/>
              <p:cNvSpPr>
                <a:spLocks noChangeArrowheads="1"/>
              </p:cNvSpPr>
              <p:nvPr/>
            </p:nvSpPr>
            <p:spPr bwMode="gray">
              <a:xfrm>
                <a:off x="859" y="1914"/>
                <a:ext cx="300" cy="300"/>
              </a:xfrm>
              <a:prstGeom prst="ellipse">
                <a:avLst/>
              </a:prstGeom>
              <a:solidFill>
                <a:srgbClr val="333333"/>
              </a:soli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26" name="椭圆 24"/>
              <p:cNvSpPr>
                <a:spLocks noChangeArrowheads="1"/>
              </p:cNvSpPr>
              <p:nvPr/>
            </p:nvSpPr>
            <p:spPr bwMode="gray">
              <a:xfrm>
                <a:off x="864" y="1919"/>
                <a:ext cx="291" cy="291"/>
              </a:xfrm>
              <a:prstGeom prst="ellipse">
                <a:avLst/>
              </a:prstGeom>
              <a:gradFill rotWithShape="1">
                <a:gsLst>
                  <a:gs pos="0">
                    <a:srgbClr val="C0C0C0">
                      <a:gamma/>
                      <a:shade val="46275"/>
                      <a:invGamma/>
                    </a:srgbClr>
                  </a:gs>
                  <a:gs pos="100000">
                    <a:srgbClr val="C0C0C0"/>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27" name="椭圆 25"/>
              <p:cNvSpPr>
                <a:spLocks noChangeArrowheads="1"/>
              </p:cNvSpPr>
              <p:nvPr/>
            </p:nvSpPr>
            <p:spPr bwMode="gray">
              <a:xfrm>
                <a:off x="868" y="1921"/>
                <a:ext cx="283" cy="283"/>
              </a:xfrm>
              <a:prstGeom prst="ellipse">
                <a:avLst/>
              </a:prstGeom>
              <a:gradFill rotWithShape="1">
                <a:gsLst>
                  <a:gs pos="0">
                    <a:srgbClr val="C0C0C0">
                      <a:alpha val="0"/>
                    </a:srgbClr>
                  </a:gs>
                  <a:gs pos="100000">
                    <a:srgbClr val="C0C0C0">
                      <a:gamma/>
                      <a:tint val="34902"/>
                      <a:invGamma/>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28" name="椭圆 26"/>
              <p:cNvSpPr>
                <a:spLocks noChangeArrowheads="1"/>
              </p:cNvSpPr>
              <p:nvPr/>
            </p:nvSpPr>
            <p:spPr bwMode="gray">
              <a:xfrm>
                <a:off x="871" y="1923"/>
                <a:ext cx="270" cy="265"/>
              </a:xfrm>
              <a:prstGeom prst="ellipse">
                <a:avLst/>
              </a:prstGeom>
              <a:gradFill rotWithShape="1">
                <a:gsLst>
                  <a:gs pos="0">
                    <a:srgbClr val="C0C0C0">
                      <a:gamma/>
                      <a:shade val="79216"/>
                      <a:invGamma/>
                    </a:srgbClr>
                  </a:gs>
                  <a:gs pos="100000">
                    <a:srgbClr val="C0C0C0">
                      <a:alpha val="4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29" name="椭圆 27"/>
              <p:cNvSpPr>
                <a:spLocks noChangeArrowheads="1"/>
              </p:cNvSpPr>
              <p:nvPr/>
            </p:nvSpPr>
            <p:spPr bwMode="gray">
              <a:xfrm>
                <a:off x="886" y="1931"/>
                <a:ext cx="240" cy="215"/>
              </a:xfrm>
              <a:prstGeom prst="ellipse">
                <a:avLst/>
              </a:prstGeom>
              <a:gradFill rotWithShape="1">
                <a:gsLst>
                  <a:gs pos="0">
                    <a:srgbClr val="C0C0C0">
                      <a:gamma/>
                      <a:tint val="0"/>
                      <a:invGamma/>
                    </a:srgbClr>
                  </a:gs>
                  <a:gs pos="100000">
                    <a:srgbClr val="C0C0C0">
                      <a:alpha val="3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grpSp>
        <p:sp>
          <p:nvSpPr>
            <p:cNvPr id="218" name="直线 28"/>
            <p:cNvSpPr>
              <a:spLocks noChangeShapeType="1"/>
            </p:cNvSpPr>
            <p:nvPr/>
          </p:nvSpPr>
          <p:spPr bwMode="auto">
            <a:xfrm>
              <a:off x="1584" y="2235"/>
              <a:ext cx="3024" cy="0"/>
            </a:xfrm>
            <a:prstGeom prst="line">
              <a:avLst/>
            </a:prstGeom>
            <a:noFill/>
            <a:ln w="25400">
              <a:solidFill>
                <a:srgbClr val="17347D"/>
              </a:solidFill>
              <a:prstDash val="sysDot"/>
              <a:round/>
              <a:headEn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20" name="文本框 30"/>
            <p:cNvSpPr txBox="1">
              <a:spLocks noChangeArrowheads="1"/>
            </p:cNvSpPr>
            <p:nvPr/>
          </p:nvSpPr>
          <p:spPr bwMode="gray">
            <a:xfrm>
              <a:off x="1340" y="1916"/>
              <a:ext cx="231" cy="3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auto" hangingPunct="0">
                <a:spcBef>
                  <a:spcPts val="0"/>
                </a:spcBef>
                <a:spcAft>
                  <a:spcPts val="0"/>
                </a:spcAft>
                <a:defRPr/>
              </a:pPr>
              <a:r>
                <a:rPr lang="en-US" altLang="zh-CN" sz="2800" b="1" kern="0" dirty="0">
                  <a:solidFill>
                    <a:srgbClr val="000000"/>
                  </a:solidFill>
                  <a:latin typeface="Calibri"/>
                  <a:cs typeface="Arial" charset="0"/>
                </a:rPr>
                <a:t>2</a:t>
              </a:r>
            </a:p>
          </p:txBody>
        </p:sp>
      </p:grpSp>
      <p:grpSp>
        <p:nvGrpSpPr>
          <p:cNvPr id="244" name="组合 45"/>
          <p:cNvGrpSpPr>
            <a:grpSpLocks/>
          </p:cNvGrpSpPr>
          <p:nvPr/>
        </p:nvGrpSpPr>
        <p:grpSpPr bwMode="auto">
          <a:xfrm>
            <a:off x="1918454" y="2286782"/>
            <a:ext cx="5292000" cy="1482727"/>
            <a:chOff x="1278" y="1898"/>
            <a:chExt cx="3330" cy="934"/>
          </a:xfrm>
        </p:grpSpPr>
        <p:sp>
          <p:nvSpPr>
            <p:cNvPr id="245" name="直线 46"/>
            <p:cNvSpPr>
              <a:spLocks noChangeShapeType="1"/>
            </p:cNvSpPr>
            <p:nvPr/>
          </p:nvSpPr>
          <p:spPr bwMode="auto">
            <a:xfrm>
              <a:off x="1584" y="2797"/>
              <a:ext cx="3024" cy="0"/>
            </a:xfrm>
            <a:prstGeom prst="line">
              <a:avLst/>
            </a:prstGeom>
            <a:noFill/>
            <a:ln w="25400">
              <a:solidFill>
                <a:srgbClr val="17347D"/>
              </a:solidFill>
              <a:prstDash val="sysDot"/>
              <a:round/>
              <a:headEn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46" name="文本框 47"/>
            <p:cNvSpPr txBox="1">
              <a:spLocks noChangeArrowheads="1"/>
            </p:cNvSpPr>
            <p:nvPr/>
          </p:nvSpPr>
          <p:spPr bwMode="auto">
            <a:xfrm>
              <a:off x="1824" y="1898"/>
              <a:ext cx="2626" cy="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0" fontAlgn="auto" hangingPunct="0">
                <a:spcBef>
                  <a:spcPts val="0"/>
                </a:spcBef>
                <a:spcAft>
                  <a:spcPts val="0"/>
                </a:spcAft>
              </a:pPr>
              <a:r>
                <a:rPr lang="zh-CN" altLang="en-US" sz="3200" b="1" kern="0" dirty="0">
                  <a:solidFill>
                    <a:srgbClr val="003366"/>
                  </a:solidFill>
                  <a:latin typeface="楷体" panose="02010609060101010101" pitchFamily="49" charset="-122"/>
                  <a:ea typeface="楷体" panose="02010609060101010101" pitchFamily="49" charset="-122"/>
                  <a:cs typeface="Arial" charset="0"/>
                </a:rPr>
                <a:t>典型意义 </a:t>
              </a:r>
            </a:p>
          </p:txBody>
        </p:sp>
        <p:grpSp>
          <p:nvGrpSpPr>
            <p:cNvPr id="247" name="组合 48"/>
            <p:cNvGrpSpPr>
              <a:grpSpLocks/>
            </p:cNvGrpSpPr>
            <p:nvPr/>
          </p:nvGrpSpPr>
          <p:grpSpPr bwMode="auto">
            <a:xfrm>
              <a:off x="1278" y="2448"/>
              <a:ext cx="384" cy="384"/>
              <a:chOff x="1296" y="2448"/>
              <a:chExt cx="384" cy="384"/>
            </a:xfrm>
          </p:grpSpPr>
          <p:grpSp>
            <p:nvGrpSpPr>
              <p:cNvPr id="248" name="组合 49"/>
              <p:cNvGrpSpPr>
                <a:grpSpLocks/>
              </p:cNvGrpSpPr>
              <p:nvPr/>
            </p:nvGrpSpPr>
            <p:grpSpPr bwMode="auto">
              <a:xfrm>
                <a:off x="1296" y="2448"/>
                <a:ext cx="384" cy="384"/>
                <a:chOff x="624" y="2208"/>
                <a:chExt cx="384" cy="384"/>
              </a:xfrm>
            </p:grpSpPr>
            <p:sp>
              <p:nvSpPr>
                <p:cNvPr id="250" name="文本框 50"/>
                <p:cNvSpPr txBox="1">
                  <a:spLocks noChangeArrowheads="1"/>
                </p:cNvSpPr>
                <p:nvPr/>
              </p:nvSpPr>
              <p:spPr bwMode="gray">
                <a:xfrm>
                  <a:off x="702" y="2256"/>
                  <a:ext cx="223" cy="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auto" hangingPunct="0">
                    <a:spcBef>
                      <a:spcPts val="0"/>
                    </a:spcBef>
                    <a:spcAft>
                      <a:spcPts val="0"/>
                    </a:spcAft>
                    <a:defRPr/>
                  </a:pPr>
                  <a:r>
                    <a:rPr lang="en-US" altLang="zh-CN" sz="2400" b="1" kern="0">
                      <a:solidFill>
                        <a:srgbClr val="000000"/>
                      </a:solidFill>
                      <a:latin typeface="Calibri"/>
                      <a:cs typeface="Arial" charset="0"/>
                    </a:rPr>
                    <a:t>3</a:t>
                  </a:r>
                </a:p>
              </p:txBody>
            </p:sp>
            <p:sp>
              <p:nvSpPr>
                <p:cNvPr id="251" name="椭圆 51"/>
                <p:cNvSpPr>
                  <a:spLocks noChangeArrowheads="1"/>
                </p:cNvSpPr>
                <p:nvPr/>
              </p:nvSpPr>
              <p:spPr bwMode="gray">
                <a:xfrm>
                  <a:off x="624" y="2208"/>
                  <a:ext cx="384" cy="384"/>
                </a:xfrm>
                <a:prstGeom prst="ellipse">
                  <a:avLst/>
                </a:prstGeom>
                <a:gradFill rotWithShape="1">
                  <a:gsLst>
                    <a:gs pos="0">
                      <a:srgbClr val="00CC66">
                        <a:gamma/>
                        <a:tint val="0"/>
                        <a:invGamma/>
                      </a:srgbClr>
                    </a:gs>
                    <a:gs pos="50000">
                      <a:srgbClr val="00CC66"/>
                    </a:gs>
                    <a:gs pos="100000">
                      <a:srgbClr val="00CC66">
                        <a:gamma/>
                        <a:tint val="0"/>
                        <a:invGamma/>
                      </a:srgb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52" name="椭圆 52"/>
                <p:cNvSpPr>
                  <a:spLocks noChangeArrowheads="1"/>
                </p:cNvSpPr>
                <p:nvPr/>
              </p:nvSpPr>
              <p:spPr bwMode="gray">
                <a:xfrm>
                  <a:off x="624" y="2208"/>
                  <a:ext cx="384" cy="384"/>
                </a:xfrm>
                <a:prstGeom prst="ellipse">
                  <a:avLst/>
                </a:prstGeom>
                <a:gradFill rotWithShape="1">
                  <a:gsLst>
                    <a:gs pos="0">
                      <a:srgbClr val="77B7E7">
                        <a:alpha val="32001"/>
                      </a:srgbClr>
                    </a:gs>
                    <a:gs pos="100000">
                      <a:srgbClr val="77B7E7">
                        <a:gamma/>
                        <a:shade val="0"/>
                        <a:invGamma/>
                        <a:alpha val="89999"/>
                      </a:srgb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53" name="椭圆 53"/>
                <p:cNvSpPr>
                  <a:spLocks noChangeArrowheads="1"/>
                </p:cNvSpPr>
                <p:nvPr/>
              </p:nvSpPr>
              <p:spPr bwMode="gray">
                <a:xfrm>
                  <a:off x="649" y="2233"/>
                  <a:ext cx="334" cy="334"/>
                </a:xfrm>
                <a:prstGeom prst="ellipse">
                  <a:avLst/>
                </a:prstGeom>
                <a:gradFill rotWithShape="1">
                  <a:gsLst>
                    <a:gs pos="0">
                      <a:srgbClr val="77B7E7">
                        <a:gamma/>
                        <a:shade val="54118"/>
                        <a:invGamma/>
                      </a:srgbClr>
                    </a:gs>
                    <a:gs pos="50000">
                      <a:srgbClr val="77B7E7"/>
                    </a:gs>
                    <a:gs pos="100000">
                      <a:srgbClr val="77B7E7">
                        <a:gamma/>
                        <a:shade val="54118"/>
                        <a:invGamma/>
                      </a:srgbClr>
                    </a:gs>
                  </a:gsLst>
                  <a:lin ang="189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54" name="椭圆 54"/>
                <p:cNvSpPr>
                  <a:spLocks noChangeArrowheads="1"/>
                </p:cNvSpPr>
                <p:nvPr/>
              </p:nvSpPr>
              <p:spPr bwMode="gray">
                <a:xfrm>
                  <a:off x="649" y="2234"/>
                  <a:ext cx="334" cy="334"/>
                </a:xfrm>
                <a:prstGeom prst="ellipse">
                  <a:avLst/>
                </a:prstGeom>
                <a:gradFill rotWithShape="1">
                  <a:gsLst>
                    <a:gs pos="0">
                      <a:srgbClr val="77B7E7">
                        <a:gamma/>
                        <a:shade val="63529"/>
                        <a:invGamma/>
                      </a:srgbClr>
                    </a:gs>
                    <a:gs pos="100000">
                      <a:srgbClr val="77B7E7">
                        <a:alpha val="0"/>
                      </a:srgb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55" name="椭圆 55"/>
                <p:cNvSpPr>
                  <a:spLocks noChangeArrowheads="1"/>
                </p:cNvSpPr>
                <p:nvPr/>
              </p:nvSpPr>
              <p:spPr bwMode="gray">
                <a:xfrm>
                  <a:off x="667" y="2250"/>
                  <a:ext cx="300" cy="300"/>
                </a:xfrm>
                <a:prstGeom prst="ellipse">
                  <a:avLst/>
                </a:prstGeom>
                <a:solidFill>
                  <a:srgbClr val="333333"/>
                </a:soli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56" name="椭圆 56"/>
                <p:cNvSpPr>
                  <a:spLocks noChangeArrowheads="1"/>
                </p:cNvSpPr>
                <p:nvPr/>
              </p:nvSpPr>
              <p:spPr bwMode="gray">
                <a:xfrm>
                  <a:off x="672" y="2255"/>
                  <a:ext cx="291" cy="291"/>
                </a:xfrm>
                <a:prstGeom prst="ellipse">
                  <a:avLst/>
                </a:prstGeom>
                <a:gradFill rotWithShape="1">
                  <a:gsLst>
                    <a:gs pos="0">
                      <a:srgbClr val="C0C0C0">
                        <a:gamma/>
                        <a:shade val="46275"/>
                        <a:invGamma/>
                      </a:srgbClr>
                    </a:gs>
                    <a:gs pos="100000">
                      <a:srgbClr val="C0C0C0"/>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57" name="椭圆 57"/>
                <p:cNvSpPr>
                  <a:spLocks noChangeArrowheads="1"/>
                </p:cNvSpPr>
                <p:nvPr/>
              </p:nvSpPr>
              <p:spPr bwMode="gray">
                <a:xfrm>
                  <a:off x="676" y="2257"/>
                  <a:ext cx="283" cy="283"/>
                </a:xfrm>
                <a:prstGeom prst="ellipse">
                  <a:avLst/>
                </a:prstGeom>
                <a:gradFill rotWithShape="1">
                  <a:gsLst>
                    <a:gs pos="0">
                      <a:srgbClr val="C0C0C0">
                        <a:alpha val="0"/>
                      </a:srgbClr>
                    </a:gs>
                    <a:gs pos="100000">
                      <a:srgbClr val="C0C0C0">
                        <a:gamma/>
                        <a:tint val="34902"/>
                        <a:invGamma/>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58" name="椭圆 58"/>
                <p:cNvSpPr>
                  <a:spLocks noChangeArrowheads="1"/>
                </p:cNvSpPr>
                <p:nvPr/>
              </p:nvSpPr>
              <p:spPr bwMode="gray">
                <a:xfrm>
                  <a:off x="679" y="2259"/>
                  <a:ext cx="270" cy="265"/>
                </a:xfrm>
                <a:prstGeom prst="ellipse">
                  <a:avLst/>
                </a:prstGeom>
                <a:gradFill rotWithShape="1">
                  <a:gsLst>
                    <a:gs pos="0">
                      <a:srgbClr val="C0C0C0">
                        <a:gamma/>
                        <a:shade val="79216"/>
                        <a:invGamma/>
                      </a:srgbClr>
                    </a:gs>
                    <a:gs pos="100000">
                      <a:srgbClr val="C0C0C0">
                        <a:alpha val="4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sp>
              <p:nvSpPr>
                <p:cNvPr id="259" name="椭圆 59"/>
                <p:cNvSpPr>
                  <a:spLocks noChangeArrowheads="1"/>
                </p:cNvSpPr>
                <p:nvPr/>
              </p:nvSpPr>
              <p:spPr bwMode="gray">
                <a:xfrm>
                  <a:off x="694" y="2267"/>
                  <a:ext cx="240" cy="215"/>
                </a:xfrm>
                <a:prstGeom prst="ellipse">
                  <a:avLst/>
                </a:prstGeom>
                <a:gradFill rotWithShape="1">
                  <a:gsLst>
                    <a:gs pos="0">
                      <a:srgbClr val="C0C0C0">
                        <a:gamma/>
                        <a:tint val="0"/>
                        <a:invGamma/>
                      </a:srgbClr>
                    </a:gs>
                    <a:gs pos="100000">
                      <a:srgbClr val="C0C0C0">
                        <a:alpha val="3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fontAlgn="auto">
                    <a:spcBef>
                      <a:spcPts val="0"/>
                    </a:spcBef>
                    <a:spcAft>
                      <a:spcPts val="0"/>
                    </a:spcAft>
                    <a:defRPr/>
                  </a:pPr>
                  <a:endParaRPr lang="zh-CN" altLang="en-US" kern="0">
                    <a:solidFill>
                      <a:sysClr val="windowText" lastClr="000000"/>
                    </a:solidFill>
                    <a:latin typeface="Calibri"/>
                    <a:ea typeface="宋体"/>
                  </a:endParaRPr>
                </a:p>
              </p:txBody>
            </p:sp>
          </p:grpSp>
          <p:sp>
            <p:nvSpPr>
              <p:cNvPr id="249" name="文本框 60"/>
              <p:cNvSpPr txBox="1">
                <a:spLocks noChangeArrowheads="1"/>
              </p:cNvSpPr>
              <p:nvPr/>
            </p:nvSpPr>
            <p:spPr bwMode="gray">
              <a:xfrm>
                <a:off x="1367" y="2478"/>
                <a:ext cx="231" cy="3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auto" hangingPunct="0">
                  <a:spcBef>
                    <a:spcPts val="0"/>
                  </a:spcBef>
                  <a:spcAft>
                    <a:spcPts val="0"/>
                  </a:spcAft>
                  <a:defRPr/>
                </a:pPr>
                <a:r>
                  <a:rPr lang="en-US" altLang="zh-CN" sz="2800" b="1" kern="0" dirty="0">
                    <a:solidFill>
                      <a:srgbClr val="000000"/>
                    </a:solidFill>
                    <a:latin typeface="Calibri"/>
                    <a:cs typeface="Arial" charset="0"/>
                  </a:rPr>
                  <a:t>3</a:t>
                </a:r>
              </a:p>
            </p:txBody>
          </p:sp>
        </p:grpSp>
      </p:grpSp>
      <p:sp>
        <p:nvSpPr>
          <p:cNvPr id="62" name="文本框 43"/>
          <p:cNvSpPr txBox="1">
            <a:spLocks noChangeArrowheads="1"/>
          </p:cNvSpPr>
          <p:nvPr/>
        </p:nvSpPr>
        <p:spPr bwMode="auto">
          <a:xfrm>
            <a:off x="2857488" y="3071816"/>
            <a:ext cx="4168775" cy="584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0" fontAlgn="auto" hangingPunct="0">
              <a:spcBef>
                <a:spcPts val="0"/>
              </a:spcBef>
              <a:spcAft>
                <a:spcPts val="0"/>
              </a:spcAft>
            </a:pPr>
            <a:r>
              <a:rPr lang="zh-CN" altLang="en-US" sz="3200" b="1" kern="0" dirty="0" smtClean="0">
                <a:solidFill>
                  <a:srgbClr val="003366"/>
                </a:solidFill>
                <a:latin typeface="楷体" panose="02010609060101010101" pitchFamily="49" charset="-122"/>
                <a:ea typeface="楷体" panose="02010609060101010101" pitchFamily="49" charset="-122"/>
                <a:cs typeface="Arial" charset="0"/>
              </a:rPr>
              <a:t>对创新主体的</a:t>
            </a:r>
            <a:r>
              <a:rPr lang="zh-CN" altLang="en-US" sz="3200" b="1" kern="0" dirty="0">
                <a:solidFill>
                  <a:srgbClr val="003366"/>
                </a:solidFill>
                <a:latin typeface="楷体" panose="02010609060101010101" pitchFamily="49" charset="-122"/>
                <a:ea typeface="楷体" panose="02010609060101010101" pitchFamily="49" charset="-122"/>
                <a:cs typeface="Arial" charset="0"/>
              </a:rPr>
              <a:t>启示 </a:t>
            </a: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灯片编号占位符 5"/>
          <p:cNvSpPr>
            <a:spLocks noGrp="1"/>
          </p:cNvSpPr>
          <p:nvPr>
            <p:ph type="sldNum" sz="quarter" idx="12"/>
          </p:nvPr>
        </p:nvSpPr>
        <p:spPr>
          <a:noFill/>
        </p:spPr>
        <p:txBody>
          <a:bodyPr/>
          <a:lstStyle/>
          <a:p>
            <a:fld id="{FB8A2748-DB97-45CD-9697-719662920ED1}" type="slidenum">
              <a:rPr lang="en-US" altLang="zh-CN" smtClean="0">
                <a:latin typeface="Arial" pitchFamily="34" charset="0"/>
              </a:rPr>
              <a:pPr/>
              <a:t>20</a:t>
            </a:fld>
            <a:endParaRPr lang="en-US" altLang="zh-CN">
              <a:latin typeface="Arial" pitchFamily="34" charset="0"/>
            </a:endParaRPr>
          </a:p>
        </p:txBody>
      </p:sp>
      <p:sp>
        <p:nvSpPr>
          <p:cNvPr id="26630" name="Rectangle 6"/>
          <p:cNvSpPr>
            <a:spLocks noChangeArrowheads="1"/>
          </p:cNvSpPr>
          <p:nvPr/>
        </p:nvSpPr>
        <p:spPr bwMode="auto">
          <a:xfrm>
            <a:off x="2051720" y="1563638"/>
            <a:ext cx="5040560" cy="1421881"/>
          </a:xfrm>
          <a:prstGeom prst="rect">
            <a:avLst/>
          </a:prstGeom>
          <a:noFill/>
          <a:ln w="9525">
            <a:noFill/>
            <a:miter lim="800000"/>
            <a:headEnd/>
            <a:tailEnd/>
          </a:ln>
        </p:spPr>
        <p:txBody>
          <a:bodyPr anchor="ctr"/>
          <a:lstStyle/>
          <a:p>
            <a:pPr algn="ctr"/>
            <a:r>
              <a:rPr lang="zh-CN" altLang="en-US" sz="6600" b="1" dirty="0">
                <a:solidFill>
                  <a:srgbClr val="4F81BD">
                    <a:lumMod val="75000"/>
                  </a:srgbClr>
                </a:solidFill>
                <a:ea typeface="黑体" pitchFamily="49" charset="-122"/>
                <a:cs typeface="Arial" pitchFamily="34" charset="0"/>
              </a:rPr>
              <a:t>感谢聆听！</a:t>
            </a:r>
            <a:endParaRPr lang="zh-CN" altLang="en-US" sz="9600" i="1" dirty="0">
              <a:solidFill>
                <a:schemeClr val="accent2"/>
              </a:solidFill>
              <a:latin typeface="华文彩云" pitchFamily="2" charset="-122"/>
              <a:ea typeface="华文彩云"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26630">
                                            <p:txEl>
                                              <p:pRg st="0" end="0"/>
                                            </p:txEl>
                                          </p:spTgt>
                                        </p:tgtEl>
                                        <p:attrNameLst>
                                          <p:attrName>style.visibility</p:attrName>
                                        </p:attrNameLst>
                                      </p:cBhvr>
                                      <p:to>
                                        <p:strVal val="visible"/>
                                      </p:to>
                                    </p:set>
                                    <p:animEffect transition="in" filter="blinds(horizontal)">
                                      <p:cBhvr>
                                        <p:cTn id="7" dur="500"/>
                                        <p:tgtEl>
                                          <p:spTgt spid="266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一、案情简介 </a:t>
            </a:r>
            <a:endParaRPr lang="en-GB" dirty="0"/>
          </a:p>
        </p:txBody>
      </p:sp>
      <p:graphicFrame>
        <p:nvGraphicFramePr>
          <p:cNvPr id="7" name="内容占位符 6">
            <a:extLst>
              <a:ext uri="{FF2B5EF4-FFF2-40B4-BE49-F238E27FC236}">
                <a16:creationId xmlns="" xmlns:a16="http://schemas.microsoft.com/office/drawing/2014/main" id="{88CF0F31-1F5B-4174-B09C-3C8DA5884D5E}"/>
              </a:ext>
            </a:extLst>
          </p:cNvPr>
          <p:cNvGraphicFramePr>
            <a:graphicFrameLocks noGrp="1"/>
          </p:cNvGraphicFramePr>
          <p:nvPr>
            <p:ph idx="1"/>
            <p:extLst>
              <p:ext uri="{D42A27DB-BD31-4B8C-83A1-F6EECF244321}">
                <p14:modId xmlns="" xmlns:p14="http://schemas.microsoft.com/office/powerpoint/2010/main" val="3307613947"/>
              </p:ext>
            </p:extLst>
          </p:nvPr>
        </p:nvGraphicFramePr>
        <p:xfrm>
          <a:off x="457200" y="1131590"/>
          <a:ext cx="8229600" cy="3596640"/>
        </p:xfrm>
        <a:graphic>
          <a:graphicData uri="http://schemas.openxmlformats.org/drawingml/2006/table">
            <a:tbl>
              <a:tblPr firstRow="1" bandRow="1">
                <a:tableStyleId>{9DCAF9ED-07DC-4A11-8D7F-57B35C25682E}</a:tableStyleId>
              </a:tblPr>
              <a:tblGrid>
                <a:gridCol w="1234480">
                  <a:extLst>
                    <a:ext uri="{9D8B030D-6E8A-4147-A177-3AD203B41FA5}">
                      <a16:colId xmlns="" xmlns:a16="http://schemas.microsoft.com/office/drawing/2014/main" val="3250849728"/>
                    </a:ext>
                  </a:extLst>
                </a:gridCol>
                <a:gridCol w="2880320">
                  <a:extLst>
                    <a:ext uri="{9D8B030D-6E8A-4147-A177-3AD203B41FA5}">
                      <a16:colId xmlns="" xmlns:a16="http://schemas.microsoft.com/office/drawing/2014/main" val="2188421965"/>
                    </a:ext>
                  </a:extLst>
                </a:gridCol>
                <a:gridCol w="1584176">
                  <a:extLst>
                    <a:ext uri="{9D8B030D-6E8A-4147-A177-3AD203B41FA5}">
                      <a16:colId xmlns="" xmlns:a16="http://schemas.microsoft.com/office/drawing/2014/main" val="2960905707"/>
                    </a:ext>
                  </a:extLst>
                </a:gridCol>
                <a:gridCol w="2530624">
                  <a:extLst>
                    <a:ext uri="{9D8B030D-6E8A-4147-A177-3AD203B41FA5}">
                      <a16:colId xmlns="" xmlns:a16="http://schemas.microsoft.com/office/drawing/2014/main" val="2461733204"/>
                    </a:ext>
                  </a:extLst>
                </a:gridCol>
              </a:tblGrid>
              <a:tr h="349136">
                <a:tc>
                  <a:txBody>
                    <a:bodyPr/>
                    <a:lstStyle/>
                    <a:p>
                      <a:r>
                        <a:rPr lang="zh-CN" altLang="en-US" sz="2000" b="1" dirty="0">
                          <a:latin typeface="黑体" panose="02010609060101010101" pitchFamily="49" charset="-122"/>
                          <a:ea typeface="黑体" panose="02010609060101010101" pitchFamily="49" charset="-122"/>
                        </a:rPr>
                        <a:t>专利号</a:t>
                      </a:r>
                      <a:endParaRPr lang="zh-CN" altLang="en-US" sz="2000" b="1" dirty="0">
                        <a:solidFill>
                          <a:schemeClr val="tx1"/>
                        </a:solidFill>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tcPr>
                </a:tc>
                <a:tc>
                  <a:txBody>
                    <a:bodyPr/>
                    <a:lstStyle/>
                    <a:p>
                      <a:r>
                        <a:rPr lang="en-US" altLang="zh-CN" sz="2000" b="1" dirty="0">
                          <a:latin typeface="+mn-ea"/>
                          <a:ea typeface="+mn-ea"/>
                        </a:rPr>
                        <a:t>201510398190.1</a:t>
                      </a:r>
                      <a:endParaRPr lang="zh-CN" altLang="en-US" sz="2000" b="1" dirty="0">
                        <a:solidFill>
                          <a:schemeClr val="tx1"/>
                        </a:solidFill>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tcPr>
                </a:tc>
                <a:tc>
                  <a:txBody>
                    <a:bodyPr/>
                    <a:lstStyle/>
                    <a:p>
                      <a:r>
                        <a:rPr lang="zh-CN" altLang="en-US" sz="2000" b="1" dirty="0">
                          <a:latin typeface="黑体" panose="02010609060101010101" pitchFamily="49" charset="-122"/>
                          <a:ea typeface="黑体" panose="02010609060101010101" pitchFamily="49" charset="-122"/>
                        </a:rPr>
                        <a:t>优先权日 </a:t>
                      </a:r>
                      <a:endParaRPr lang="zh-CN" altLang="en-US" sz="2000" b="1" dirty="0">
                        <a:solidFill>
                          <a:schemeClr val="tx1"/>
                        </a:solidFill>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tcPr>
                </a:tc>
                <a:tc>
                  <a:txBody>
                    <a:bodyPr/>
                    <a:lstStyle/>
                    <a:p>
                      <a:r>
                        <a:rPr lang="en-US" altLang="zh-CN" sz="2000" b="1" dirty="0">
                          <a:latin typeface="+mn-ea"/>
                          <a:ea typeface="+mn-ea"/>
                        </a:rPr>
                        <a:t>2014</a:t>
                      </a:r>
                      <a:r>
                        <a:rPr lang="zh-CN" altLang="en-US" sz="2000" b="1" dirty="0">
                          <a:latin typeface="+mn-ea"/>
                          <a:ea typeface="+mn-ea"/>
                        </a:rPr>
                        <a:t>年</a:t>
                      </a:r>
                      <a:r>
                        <a:rPr lang="en-US" altLang="zh-CN" sz="2000" b="1" dirty="0">
                          <a:latin typeface="+mn-ea"/>
                          <a:ea typeface="+mn-ea"/>
                        </a:rPr>
                        <a:t>07</a:t>
                      </a:r>
                      <a:r>
                        <a:rPr lang="zh-CN" altLang="en-US" sz="2000" b="1" dirty="0">
                          <a:latin typeface="+mn-ea"/>
                          <a:ea typeface="+mn-ea"/>
                        </a:rPr>
                        <a:t>月</a:t>
                      </a:r>
                      <a:r>
                        <a:rPr lang="en-US" altLang="zh-CN" sz="2000" b="1" dirty="0">
                          <a:latin typeface="+mn-ea"/>
                          <a:ea typeface="+mn-ea"/>
                        </a:rPr>
                        <a:t>08</a:t>
                      </a:r>
                      <a:r>
                        <a:rPr lang="zh-CN" altLang="en-US" sz="2000" b="1" dirty="0">
                          <a:latin typeface="+mn-ea"/>
                          <a:ea typeface="+mn-ea"/>
                        </a:rPr>
                        <a:t>日 </a:t>
                      </a:r>
                      <a:endParaRPr lang="zh-CN" altLang="en-US" sz="2000" b="1" dirty="0">
                        <a:solidFill>
                          <a:schemeClr val="tx1"/>
                        </a:solidFill>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tcPr>
                </a:tc>
                <a:extLst>
                  <a:ext uri="{0D108BD9-81ED-4DB2-BD59-A6C34878D82A}">
                    <a16:rowId xmlns="" xmlns:a16="http://schemas.microsoft.com/office/drawing/2014/main" val="1595159226"/>
                  </a:ext>
                </a:extLst>
              </a:tr>
              <a:tr h="370840">
                <a:tc>
                  <a:txBody>
                    <a:bodyPr/>
                    <a:lstStyle/>
                    <a:p>
                      <a:r>
                        <a:rPr lang="zh-CN" altLang="en-US" sz="2000" b="1" dirty="0">
                          <a:latin typeface="黑体" panose="02010609060101010101" pitchFamily="49" charset="-122"/>
                          <a:ea typeface="黑体" panose="02010609060101010101" pitchFamily="49" charset="-122"/>
                        </a:rPr>
                        <a:t>申请日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alpha val="30000"/>
                      </a:schemeClr>
                    </a:solidFill>
                  </a:tcPr>
                </a:tc>
                <a:tc>
                  <a:txBody>
                    <a:bodyPr/>
                    <a:lstStyle/>
                    <a:p>
                      <a:r>
                        <a:rPr lang="en-US" altLang="zh-CN" sz="2000" b="1" dirty="0">
                          <a:latin typeface="+mn-ea"/>
                          <a:ea typeface="+mn-ea"/>
                        </a:rPr>
                        <a:t>2015</a:t>
                      </a:r>
                      <a:r>
                        <a:rPr lang="zh-CN" altLang="en-US" sz="2000" b="1" dirty="0">
                          <a:latin typeface="+mn-ea"/>
                          <a:ea typeface="+mn-ea"/>
                        </a:rPr>
                        <a:t>年</a:t>
                      </a:r>
                      <a:r>
                        <a:rPr lang="en-US" altLang="zh-CN" sz="2000" b="1" dirty="0">
                          <a:latin typeface="+mn-ea"/>
                          <a:ea typeface="+mn-ea"/>
                        </a:rPr>
                        <a:t>07</a:t>
                      </a:r>
                      <a:r>
                        <a:rPr lang="zh-CN" altLang="en-US" sz="2000" b="1" dirty="0">
                          <a:latin typeface="+mn-ea"/>
                          <a:ea typeface="+mn-ea"/>
                        </a:rPr>
                        <a:t>月</a:t>
                      </a:r>
                      <a:r>
                        <a:rPr lang="en-US" altLang="zh-CN" sz="2000" b="1" dirty="0">
                          <a:latin typeface="+mn-ea"/>
                          <a:ea typeface="+mn-ea"/>
                        </a:rPr>
                        <a:t>08</a:t>
                      </a:r>
                      <a:r>
                        <a:rPr lang="zh-CN" altLang="en-US" sz="2000" b="1" dirty="0">
                          <a:latin typeface="+mn-ea"/>
                          <a:ea typeface="+mn-ea"/>
                        </a:rPr>
                        <a:t>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alpha val="30000"/>
                      </a:schemeClr>
                    </a:solidFill>
                  </a:tcPr>
                </a:tc>
                <a:tc>
                  <a:txBody>
                    <a:bodyPr/>
                    <a:lstStyle/>
                    <a:p>
                      <a:r>
                        <a:rPr lang="zh-CN" altLang="en-US" sz="2000" b="1" dirty="0">
                          <a:latin typeface="黑体" panose="02010609060101010101" pitchFamily="49" charset="-122"/>
                          <a:ea typeface="黑体" panose="02010609060101010101" pitchFamily="49" charset="-122"/>
                        </a:rPr>
                        <a:t>授权公告日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alpha val="30000"/>
                      </a:schemeClr>
                    </a:solidFill>
                  </a:tcPr>
                </a:tc>
                <a:tc>
                  <a:txBody>
                    <a:bodyPr/>
                    <a:lstStyle/>
                    <a:p>
                      <a:r>
                        <a:rPr lang="en-US" altLang="zh-CN" sz="2000" b="1" dirty="0">
                          <a:latin typeface="+mn-ea"/>
                          <a:ea typeface="+mn-ea"/>
                        </a:rPr>
                        <a:t>2016</a:t>
                      </a:r>
                      <a:r>
                        <a:rPr lang="zh-CN" altLang="en-US" sz="2000" b="1" dirty="0">
                          <a:latin typeface="+mn-ea"/>
                          <a:ea typeface="+mn-ea"/>
                        </a:rPr>
                        <a:t>年</a:t>
                      </a:r>
                      <a:r>
                        <a:rPr lang="en-US" altLang="zh-CN" sz="2000" b="1" dirty="0">
                          <a:latin typeface="+mn-ea"/>
                          <a:ea typeface="+mn-ea"/>
                        </a:rPr>
                        <a:t>04</a:t>
                      </a:r>
                      <a:r>
                        <a:rPr lang="zh-CN" altLang="en-US" sz="2000" b="1" dirty="0">
                          <a:latin typeface="+mn-ea"/>
                          <a:ea typeface="+mn-ea"/>
                        </a:rPr>
                        <a:t>月</a:t>
                      </a:r>
                      <a:r>
                        <a:rPr lang="en-US" altLang="zh-CN" sz="2000" b="1" dirty="0">
                          <a:latin typeface="+mn-ea"/>
                          <a:ea typeface="+mn-ea"/>
                        </a:rPr>
                        <a:t>27</a:t>
                      </a:r>
                      <a:r>
                        <a:rPr lang="zh-CN" altLang="en-US" sz="2000" b="1" dirty="0">
                          <a:latin typeface="+mn-ea"/>
                          <a:ea typeface="+mn-ea"/>
                        </a:rPr>
                        <a:t>日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alpha val="30000"/>
                      </a:schemeClr>
                    </a:solidFill>
                  </a:tcPr>
                </a:tc>
                <a:extLst>
                  <a:ext uri="{0D108BD9-81ED-4DB2-BD59-A6C34878D82A}">
                    <a16:rowId xmlns="" xmlns:a16="http://schemas.microsoft.com/office/drawing/2014/main" val="2623644470"/>
                  </a:ext>
                </a:extLst>
              </a:tr>
              <a:tr h="370840">
                <a:tc>
                  <a:txBody>
                    <a:bodyPr/>
                    <a:lstStyle/>
                    <a:p>
                      <a:r>
                        <a:rPr lang="zh-CN" altLang="en-US" sz="2000" b="1" kern="1200" dirty="0">
                          <a:solidFill>
                            <a:schemeClr val="dk1"/>
                          </a:solidFill>
                          <a:latin typeface="黑体" panose="02010609060101010101" pitchFamily="49" charset="-122"/>
                          <a:ea typeface="黑体" panose="02010609060101010101" pitchFamily="49" charset="-122"/>
                          <a:cs typeface="+mn-cs"/>
                        </a:rPr>
                        <a:t>发明名称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lumMod val="85000"/>
                        <a:alpha val="30000"/>
                      </a:schemeClr>
                    </a:solidFill>
                  </a:tcPr>
                </a:tc>
                <a:tc gridSpan="3">
                  <a:txBody>
                    <a:bodyPr/>
                    <a:lstStyle/>
                    <a:p>
                      <a:r>
                        <a:rPr lang="zh-CN" altLang="en-US" sz="2000" b="1" dirty="0">
                          <a:latin typeface="+mn-ea"/>
                          <a:ea typeface="+mn-ea"/>
                        </a:rPr>
                        <a:t>烟酰胺类衍生物的甲磺酸盐</a:t>
                      </a:r>
                      <a:r>
                        <a:rPr lang="en-US" altLang="zh-CN" sz="2000" b="1" dirty="0">
                          <a:latin typeface="+mn-ea"/>
                          <a:ea typeface="+mn-ea"/>
                        </a:rPr>
                        <a:t>A</a:t>
                      </a:r>
                      <a:r>
                        <a:rPr lang="zh-CN" altLang="en-US" sz="2000" b="1" dirty="0">
                          <a:latin typeface="+mn-ea"/>
                          <a:ea typeface="+mn-ea"/>
                        </a:rPr>
                        <a:t>晶型及其制备方法和应用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lumMod val="85000"/>
                        <a:alpha val="30000"/>
                      </a:schemeClr>
                    </a:solidFill>
                  </a:tcPr>
                </a:tc>
                <a:tc hMerge="1">
                  <a:txBody>
                    <a:bodyPr/>
                    <a:lstStyle/>
                    <a:p>
                      <a:endParaRPr lang="zh-CN" altLang="en-US" dirty="0"/>
                    </a:p>
                  </a:txBody>
                  <a:tcPr/>
                </a:tc>
                <a:tc hMerge="1">
                  <a:txBody>
                    <a:bodyPr/>
                    <a:lstStyle/>
                    <a:p>
                      <a:endParaRPr lang="zh-CN" altLang="en-US" dirty="0"/>
                    </a:p>
                  </a:txBody>
                  <a:tcPr/>
                </a:tc>
                <a:extLst>
                  <a:ext uri="{0D108BD9-81ED-4DB2-BD59-A6C34878D82A}">
                    <a16:rowId xmlns="" xmlns:a16="http://schemas.microsoft.com/office/drawing/2014/main" val="3628622786"/>
                  </a:ext>
                </a:extLst>
              </a:tr>
              <a:tr h="370840">
                <a:tc>
                  <a:txBody>
                    <a:bodyPr/>
                    <a:lstStyle/>
                    <a:p>
                      <a:r>
                        <a:rPr lang="zh-CN" altLang="en-US" sz="2000" b="1" kern="1200" dirty="0">
                          <a:solidFill>
                            <a:schemeClr val="dk1"/>
                          </a:solidFill>
                          <a:latin typeface="黑体" panose="02010609060101010101" pitchFamily="49" charset="-122"/>
                          <a:ea typeface="黑体" panose="02010609060101010101" pitchFamily="49" charset="-122"/>
                          <a:cs typeface="+mn-cs"/>
                        </a:rPr>
                        <a:t>专利权人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alpha val="30000"/>
                      </a:schemeClr>
                    </a:solidFill>
                  </a:tcPr>
                </a:tc>
                <a:tc gridSpan="3">
                  <a:txBody>
                    <a:bodyPr/>
                    <a:lstStyle/>
                    <a:p>
                      <a:r>
                        <a:rPr lang="zh-CN" altLang="en-US" sz="2000" b="1" dirty="0">
                          <a:latin typeface="+mn-ea"/>
                          <a:ea typeface="+mn-ea"/>
                        </a:rPr>
                        <a:t>上海</a:t>
                      </a:r>
                      <a:r>
                        <a:rPr lang="zh-CN" altLang="en-US" sz="2000" b="1" kern="1200" dirty="0">
                          <a:solidFill>
                            <a:srgbClr val="CC3300"/>
                          </a:solidFill>
                          <a:latin typeface="+mn-ea"/>
                          <a:ea typeface="+mn-ea"/>
                          <a:cs typeface="+mn-cs"/>
                        </a:rPr>
                        <a:t>宣创生物</a:t>
                      </a:r>
                      <a:r>
                        <a:rPr lang="zh-CN" altLang="en-US" sz="2000" b="1" dirty="0">
                          <a:latin typeface="+mn-ea"/>
                          <a:ea typeface="+mn-ea"/>
                        </a:rPr>
                        <a:t>科技有限公司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alpha val="30000"/>
                      </a:schemeClr>
                    </a:solidFill>
                  </a:tcPr>
                </a:tc>
                <a:tc hMerge="1">
                  <a:txBody>
                    <a:bodyPr/>
                    <a:lstStyle/>
                    <a:p>
                      <a:endParaRPr lang="zh-CN" altLang="en-US" dirty="0"/>
                    </a:p>
                  </a:txBody>
                  <a:tcPr/>
                </a:tc>
                <a:tc hMerge="1">
                  <a:txBody>
                    <a:bodyPr/>
                    <a:lstStyle/>
                    <a:p>
                      <a:endParaRPr lang="zh-CN" altLang="en-US" dirty="0"/>
                    </a:p>
                  </a:txBody>
                  <a:tcPr/>
                </a:tc>
                <a:extLst>
                  <a:ext uri="{0D108BD9-81ED-4DB2-BD59-A6C34878D82A}">
                    <a16:rowId xmlns="" xmlns:a16="http://schemas.microsoft.com/office/drawing/2014/main" val="1667041810"/>
                  </a:ext>
                </a:extLst>
              </a:tr>
              <a:tr h="370840">
                <a:tc>
                  <a:txBody>
                    <a:bodyPr/>
                    <a:lstStyle/>
                    <a:p>
                      <a:r>
                        <a:rPr lang="zh-CN" altLang="en-US" sz="2000" b="1" kern="1200" dirty="0">
                          <a:solidFill>
                            <a:schemeClr val="dk1"/>
                          </a:solidFill>
                          <a:latin typeface="黑体" panose="02010609060101010101" pitchFamily="49" charset="-122"/>
                          <a:ea typeface="黑体" panose="02010609060101010101" pitchFamily="49" charset="-122"/>
                          <a:cs typeface="+mn-cs"/>
                        </a:rPr>
                        <a:t>请求人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lumMod val="85000"/>
                        <a:alpha val="30000"/>
                      </a:schemeClr>
                    </a:solidFill>
                  </a:tcPr>
                </a:tc>
                <a:tc gridSpan="3">
                  <a:txBody>
                    <a:bodyPr/>
                    <a:lstStyle/>
                    <a:p>
                      <a:r>
                        <a:rPr lang="zh-CN" altLang="en-US" sz="2000" b="1" dirty="0">
                          <a:latin typeface="+mn-ea"/>
                          <a:ea typeface="+mn-ea"/>
                        </a:rPr>
                        <a:t>江苏</a:t>
                      </a:r>
                      <a:r>
                        <a:rPr lang="zh-CN" altLang="en-US" sz="2000" b="1" kern="1200" dirty="0">
                          <a:solidFill>
                            <a:srgbClr val="CC3300"/>
                          </a:solidFill>
                          <a:latin typeface="+mn-ea"/>
                          <a:ea typeface="+mn-ea"/>
                          <a:cs typeface="+mn-cs"/>
                        </a:rPr>
                        <a:t>恒瑞医药</a:t>
                      </a:r>
                      <a:r>
                        <a:rPr lang="zh-CN" altLang="en-US" sz="2000" b="1" dirty="0">
                          <a:latin typeface="+mn-ea"/>
                          <a:ea typeface="+mn-ea"/>
                        </a:rPr>
                        <a:t>股份有限公司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lumMod val="85000"/>
                        <a:alpha val="30000"/>
                      </a:schemeClr>
                    </a:solidFill>
                  </a:tcPr>
                </a:tc>
                <a:tc hMerge="1">
                  <a:txBody>
                    <a:bodyPr/>
                    <a:lstStyle/>
                    <a:p>
                      <a:endParaRPr lang="zh-CN" altLang="en-US" dirty="0"/>
                    </a:p>
                  </a:txBody>
                  <a:tcPr/>
                </a:tc>
                <a:tc hMerge="1">
                  <a:txBody>
                    <a:bodyPr/>
                    <a:lstStyle/>
                    <a:p>
                      <a:endParaRPr lang="zh-CN" altLang="en-US" dirty="0"/>
                    </a:p>
                  </a:txBody>
                  <a:tcPr/>
                </a:tc>
                <a:extLst>
                  <a:ext uri="{0D108BD9-81ED-4DB2-BD59-A6C34878D82A}">
                    <a16:rowId xmlns="" xmlns:a16="http://schemas.microsoft.com/office/drawing/2014/main" val="47197691"/>
                  </a:ext>
                </a:extLst>
              </a:tr>
              <a:tr h="370840">
                <a:tc>
                  <a:txBody>
                    <a:bodyPr/>
                    <a:lstStyle/>
                    <a:p>
                      <a:r>
                        <a:rPr lang="zh-CN" altLang="en-US" sz="2000" b="1" dirty="0">
                          <a:latin typeface="黑体" panose="02010609060101010101" pitchFamily="49" charset="-122"/>
                          <a:ea typeface="黑体" panose="02010609060101010101" pitchFamily="49" charset="-122"/>
                        </a:rPr>
                        <a:t>案件起因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alpha val="30000"/>
                      </a:schemeClr>
                    </a:solidFill>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b="1" dirty="0" smtClean="0">
                          <a:latin typeface="+mn-ea"/>
                          <a:ea typeface="+mn-ea"/>
                        </a:rPr>
                        <a:t>本案涉及甲磺酸阿帕替尼的新晶型及其制备方法和用途专利。甲磺酸阿帕替尼为恒瑞医药研发的原创一类新药（商品名为艾坦，主要用于治疗晚期胃癌等）。涉案专利为宣创生物针对该药物布局的晶型专利，宣创生物依据该晶型专利起诉恒瑞医药专利侵权，后者提起本无效宣告请求案。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chemeClr val="bg1">
                        <a:alpha val="30000"/>
                      </a:schemeClr>
                    </a:solidFill>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4214767003"/>
                  </a:ext>
                </a:extLst>
              </a:tr>
            </a:tbl>
          </a:graphicData>
        </a:graphic>
      </p:graphicFrame>
      <p:sp>
        <p:nvSpPr>
          <p:cNvPr id="4" name="灯片编号占位符 3"/>
          <p:cNvSpPr>
            <a:spLocks noGrp="1"/>
          </p:cNvSpPr>
          <p:nvPr>
            <p:ph type="sldNum" sz="quarter" idx="12"/>
          </p:nvPr>
        </p:nvSpPr>
        <p:spPr/>
        <p:txBody>
          <a:bodyPr/>
          <a:lstStyle/>
          <a:p>
            <a:pPr>
              <a:defRPr/>
            </a:pPr>
            <a:fld id="{22D04255-3A70-43C4-AE64-3F52340821D6}" type="slidenum">
              <a:rPr lang="en-US" altLang="zh-CN" smtClean="0"/>
              <a:pPr>
                <a:defRPr/>
              </a:pPr>
              <a:t>3</a:t>
            </a:fld>
            <a:endParaRPr lang="en-US" altLang="zh-CN" dirty="0"/>
          </a:p>
        </p:txBody>
      </p:sp>
    </p:spTree>
    <p:extLst>
      <p:ext uri="{BB962C8B-B14F-4D97-AF65-F5344CB8AC3E}">
        <p14:creationId xmlns="" xmlns:p14="http://schemas.microsoft.com/office/powerpoint/2010/main" val="21385668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灯片编号占位符 5"/>
          <p:cNvSpPr>
            <a:spLocks noGrp="1"/>
          </p:cNvSpPr>
          <p:nvPr>
            <p:ph type="sldNum" sz="quarter" idx="12"/>
          </p:nvPr>
        </p:nvSpPr>
        <p:spPr>
          <a:noFill/>
        </p:spPr>
        <p:txBody>
          <a:bodyPr/>
          <a:lstStyle/>
          <a:p>
            <a:fld id="{FB8A2748-DB97-45CD-9697-719662920ED1}" type="slidenum">
              <a:rPr lang="en-US" altLang="zh-CN" smtClean="0">
                <a:latin typeface="Arial" pitchFamily="34" charset="0"/>
              </a:rPr>
              <a:pPr/>
              <a:t>4</a:t>
            </a:fld>
            <a:endParaRPr lang="en-US" altLang="zh-CN">
              <a:latin typeface="Arial" pitchFamily="34" charset="0"/>
            </a:endParaRPr>
          </a:p>
        </p:txBody>
      </p:sp>
      <p:sp>
        <p:nvSpPr>
          <p:cNvPr id="4" name="标题 1"/>
          <p:cNvSpPr>
            <a:spLocks noGrp="1"/>
          </p:cNvSpPr>
          <p:nvPr>
            <p:ph type="title"/>
          </p:nvPr>
        </p:nvSpPr>
        <p:spPr>
          <a:xfrm>
            <a:off x="457200" y="205979"/>
            <a:ext cx="8229600" cy="709587"/>
          </a:xfrm>
        </p:spPr>
        <p:txBody>
          <a:bodyPr/>
          <a:lstStyle/>
          <a:p>
            <a:r>
              <a:rPr lang="zh-CN" altLang="en-US" dirty="0" smtClean="0"/>
              <a:t>一、案情简介 </a:t>
            </a:r>
            <a:endParaRPr lang="en-GB" dirty="0"/>
          </a:p>
        </p:txBody>
      </p:sp>
      <p:cxnSp>
        <p:nvCxnSpPr>
          <p:cNvPr id="8" name="直接箭头连接符 7"/>
          <p:cNvCxnSpPr/>
          <p:nvPr/>
        </p:nvCxnSpPr>
        <p:spPr>
          <a:xfrm>
            <a:off x="0" y="3071816"/>
            <a:ext cx="9001156" cy="1588"/>
          </a:xfrm>
          <a:prstGeom prst="straightConnector1">
            <a:avLst/>
          </a:prstGeom>
          <a:ln w="22225">
            <a:solidFill>
              <a:srgbClr val="A5002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6179355" y="2821783"/>
            <a:ext cx="500066" cy="0"/>
          </a:xfrm>
          <a:prstGeom prst="line">
            <a:avLst/>
          </a:prstGeom>
          <a:ln w="158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7679553" y="2821783"/>
            <a:ext cx="500066" cy="0"/>
          </a:xfrm>
          <a:prstGeom prst="line">
            <a:avLst/>
          </a:prstGeom>
          <a:ln w="158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4822033" y="2536031"/>
            <a:ext cx="1071570" cy="0"/>
          </a:xfrm>
          <a:prstGeom prst="line">
            <a:avLst/>
          </a:prstGeom>
          <a:ln w="158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3893339" y="2821783"/>
            <a:ext cx="500066" cy="0"/>
          </a:xfrm>
          <a:prstGeom prst="line">
            <a:avLst/>
          </a:prstGeom>
          <a:ln w="158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678629" y="3321849"/>
            <a:ext cx="500066" cy="0"/>
          </a:xfrm>
          <a:prstGeom prst="line">
            <a:avLst/>
          </a:prstGeom>
          <a:ln w="158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5393537" y="3321849"/>
            <a:ext cx="500066" cy="0"/>
          </a:xfrm>
          <a:prstGeom prst="line">
            <a:avLst/>
          </a:prstGeom>
          <a:ln w="158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85720" y="3571882"/>
            <a:ext cx="1928826"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altLang="zh-CN" sz="1200" dirty="0" smtClean="0"/>
              <a:t>2007</a:t>
            </a:r>
            <a:r>
              <a:rPr lang="zh-CN" altLang="en-US" sz="1200" dirty="0" smtClean="0"/>
              <a:t>年恒瑞阿帕替尼临床</a:t>
            </a:r>
            <a:endParaRPr lang="en-US" altLang="zh-CN" sz="1200" dirty="0" smtClean="0"/>
          </a:p>
          <a:p>
            <a:pPr algn="ctr"/>
            <a:r>
              <a:rPr lang="zh-CN" altLang="en-US" sz="1200" dirty="0" smtClean="0"/>
              <a:t>申请获批</a:t>
            </a:r>
            <a:endParaRPr lang="zh-CN" altLang="en-US" sz="1200" dirty="0"/>
          </a:p>
        </p:txBody>
      </p:sp>
      <p:sp>
        <p:nvSpPr>
          <p:cNvPr id="18" name="TextBox 17"/>
          <p:cNvSpPr txBox="1"/>
          <p:nvPr/>
        </p:nvSpPr>
        <p:spPr>
          <a:xfrm>
            <a:off x="5072066" y="3571882"/>
            <a:ext cx="142876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altLang="zh-CN" sz="1200" dirty="0" smtClean="0"/>
              <a:t>2014.12</a:t>
            </a:r>
            <a:r>
              <a:rPr lang="zh-CN" altLang="en-US" sz="1200" dirty="0" smtClean="0"/>
              <a:t>恒瑞阿帕替尼上市申请获批</a:t>
            </a:r>
            <a:endParaRPr lang="zh-CN" altLang="en-US" sz="1200" dirty="0"/>
          </a:p>
        </p:txBody>
      </p:sp>
      <p:cxnSp>
        <p:nvCxnSpPr>
          <p:cNvPr id="19" name="直接连接符 18"/>
          <p:cNvCxnSpPr/>
          <p:nvPr/>
        </p:nvCxnSpPr>
        <p:spPr>
          <a:xfrm rot="5400000">
            <a:off x="1250133" y="2821783"/>
            <a:ext cx="500066" cy="0"/>
          </a:xfrm>
          <a:prstGeom prst="line">
            <a:avLst/>
          </a:prstGeom>
          <a:ln w="158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14348" y="1928808"/>
            <a:ext cx="1571636" cy="646331"/>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altLang="zh-CN" sz="1200" dirty="0" smtClean="0"/>
              <a:t>2008.9.16</a:t>
            </a:r>
          </a:p>
          <a:p>
            <a:pPr algn="ctr"/>
            <a:r>
              <a:rPr lang="zh-CN" altLang="en-US" sz="1200" dirty="0" smtClean="0"/>
              <a:t>恒瑞申请专利“</a:t>
            </a:r>
            <a:r>
              <a:rPr lang="en-US" altLang="zh-CN" sz="1200" dirty="0" smtClean="0"/>
              <a:t>….</a:t>
            </a:r>
            <a:r>
              <a:rPr lang="zh-CN" altLang="en-US" sz="1200" dirty="0" smtClean="0"/>
              <a:t>的盐”（证据</a:t>
            </a:r>
            <a:r>
              <a:rPr lang="en-US" altLang="zh-CN" sz="1200" dirty="0" smtClean="0"/>
              <a:t>6</a:t>
            </a:r>
            <a:r>
              <a:rPr lang="zh-CN" altLang="en-US" sz="1200" dirty="0" smtClean="0"/>
              <a:t>）</a:t>
            </a:r>
            <a:endParaRPr lang="zh-CN" altLang="en-US" sz="1200" dirty="0"/>
          </a:p>
        </p:txBody>
      </p:sp>
      <p:sp>
        <p:nvSpPr>
          <p:cNvPr id="22" name="TextBox 21"/>
          <p:cNvSpPr txBox="1"/>
          <p:nvPr/>
        </p:nvSpPr>
        <p:spPr>
          <a:xfrm>
            <a:off x="5857884" y="2071684"/>
            <a:ext cx="1143008" cy="461665"/>
          </a:xfrm>
          <a:prstGeom prst="rect">
            <a:avLst/>
          </a:prstGeom>
          <a:ln>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1200" dirty="0" smtClean="0"/>
              <a:t>本专利申请日</a:t>
            </a:r>
            <a:r>
              <a:rPr lang="en-US" altLang="zh-CN" sz="1200" dirty="0" smtClean="0"/>
              <a:t>2015.7.8</a:t>
            </a:r>
            <a:endParaRPr lang="zh-CN" altLang="en-US" sz="1100" dirty="0"/>
          </a:p>
        </p:txBody>
      </p:sp>
      <p:sp>
        <p:nvSpPr>
          <p:cNvPr id="23" name="TextBox 22"/>
          <p:cNvSpPr txBox="1"/>
          <p:nvPr/>
        </p:nvSpPr>
        <p:spPr>
          <a:xfrm>
            <a:off x="3571868" y="2000246"/>
            <a:ext cx="1214446" cy="600164"/>
          </a:xfrm>
          <a:prstGeom prst="rect">
            <a:avLst/>
          </a:prstGeom>
          <a:ln>
            <a:solidFill>
              <a:srgbClr val="00B05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1100" dirty="0" smtClean="0"/>
              <a:t>本专利优先权文件（证据</a:t>
            </a:r>
            <a:r>
              <a:rPr lang="en-US" altLang="zh-CN" sz="1100" dirty="0" smtClean="0"/>
              <a:t>1</a:t>
            </a:r>
            <a:r>
              <a:rPr lang="zh-CN" altLang="en-US" sz="1100" dirty="0" smtClean="0"/>
              <a:t>）</a:t>
            </a:r>
            <a:endParaRPr lang="en-US" altLang="zh-CN" sz="1100" dirty="0" smtClean="0"/>
          </a:p>
          <a:p>
            <a:r>
              <a:rPr lang="zh-CN" altLang="en-US" sz="1100" dirty="0" smtClean="0"/>
              <a:t>申请日</a:t>
            </a:r>
            <a:r>
              <a:rPr lang="en-US" altLang="zh-CN" sz="1100" dirty="0" smtClean="0"/>
              <a:t>2014.7.8</a:t>
            </a:r>
            <a:endParaRPr lang="zh-CN" altLang="en-US" sz="1100" dirty="0"/>
          </a:p>
        </p:txBody>
      </p:sp>
      <p:sp>
        <p:nvSpPr>
          <p:cNvPr id="25" name="TextBox 24"/>
          <p:cNvSpPr txBox="1"/>
          <p:nvPr/>
        </p:nvSpPr>
        <p:spPr>
          <a:xfrm>
            <a:off x="4643438" y="1357304"/>
            <a:ext cx="1500198" cy="600164"/>
          </a:xfrm>
          <a:prstGeom prst="rect">
            <a:avLst/>
          </a:prstGeom>
          <a:ln>
            <a:solidFill>
              <a:srgbClr val="00B05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1100" dirty="0" smtClean="0"/>
              <a:t>本专利优先权文件（证据</a:t>
            </a:r>
            <a:r>
              <a:rPr lang="en-US" altLang="zh-CN" sz="1100" dirty="0" smtClean="0"/>
              <a:t>1</a:t>
            </a:r>
            <a:r>
              <a:rPr lang="zh-CN" altLang="en-US" sz="1100" dirty="0" smtClean="0"/>
              <a:t>）公开日</a:t>
            </a:r>
            <a:r>
              <a:rPr lang="en-US" altLang="zh-CN" sz="1100" dirty="0" smtClean="0"/>
              <a:t>2014.10.1</a:t>
            </a:r>
            <a:endParaRPr lang="zh-CN" altLang="en-US" sz="1100" dirty="0"/>
          </a:p>
        </p:txBody>
      </p:sp>
      <p:sp>
        <p:nvSpPr>
          <p:cNvPr id="26" name="TextBox 25"/>
          <p:cNvSpPr txBox="1"/>
          <p:nvPr/>
        </p:nvSpPr>
        <p:spPr>
          <a:xfrm>
            <a:off x="7143768" y="1428742"/>
            <a:ext cx="1714512" cy="1107996"/>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1100" dirty="0" smtClean="0"/>
              <a:t>2016</a:t>
            </a:r>
            <a:r>
              <a:rPr lang="zh-CN" altLang="en-US" sz="1100" dirty="0" smtClean="0"/>
              <a:t>年</a:t>
            </a:r>
            <a:r>
              <a:rPr lang="en-US" altLang="zh-CN" sz="1100" dirty="0" smtClean="0"/>
              <a:t>12</a:t>
            </a:r>
            <a:r>
              <a:rPr lang="zh-CN" altLang="en-US" sz="1100" dirty="0" smtClean="0"/>
              <a:t>月公开</a:t>
            </a:r>
            <a:r>
              <a:rPr lang="en-US" altLang="zh-CN" sz="1100" dirty="0" smtClean="0"/>
              <a:t>《</a:t>
            </a:r>
            <a:r>
              <a:rPr lang="zh-CN" altLang="en-US" sz="1100" dirty="0" smtClean="0"/>
              <a:t>中国药学杂志</a:t>
            </a:r>
            <a:r>
              <a:rPr lang="en-US" altLang="zh-CN" sz="1100" dirty="0" smtClean="0"/>
              <a:t>》</a:t>
            </a:r>
            <a:r>
              <a:rPr lang="zh-CN" altLang="en-US" sz="1100" dirty="0" smtClean="0"/>
              <a:t>文章“某院甲磺酸阿帕替尼临床应用评价分析”（证据</a:t>
            </a:r>
            <a:r>
              <a:rPr lang="en-US" altLang="zh-CN" sz="1100" dirty="0" smtClean="0"/>
              <a:t>2</a:t>
            </a:r>
            <a:r>
              <a:rPr lang="zh-CN" altLang="en-US" sz="1100" dirty="0" smtClean="0"/>
              <a:t>）（分析</a:t>
            </a:r>
            <a:r>
              <a:rPr lang="en-US" altLang="zh-CN" sz="1100" u="sng" dirty="0" smtClean="0"/>
              <a:t>2015.4</a:t>
            </a:r>
            <a:r>
              <a:rPr lang="en-US" altLang="zh-CN" sz="1100" dirty="0" smtClean="0"/>
              <a:t>-2016.3</a:t>
            </a:r>
            <a:r>
              <a:rPr lang="zh-CN" altLang="en-US" sz="1100" dirty="0" smtClean="0"/>
              <a:t>临床数据）</a:t>
            </a:r>
            <a:endParaRPr lang="zh-CN" altLang="en-US" sz="11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2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20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20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000"/>
                                        <p:tgtEl>
                                          <p:spTgt spid="23"/>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2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20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20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000"/>
                                        <p:tgtEl>
                                          <p:spTgt spid="22"/>
                                        </p:tgtEl>
                                      </p:cBhvr>
                                    </p:animEffect>
                                  </p:childTnLst>
                                </p:cTn>
                              </p:par>
                              <p:par>
                                <p:cTn id="48" presetID="10" presetClass="entr" presetSubtype="0"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20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2000"/>
                                        <p:tgtEl>
                                          <p:spTgt spid="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0" grpId="0" animBg="1"/>
      <p:bldP spid="22" grpId="0" animBg="1"/>
      <p:bldP spid="23"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一、案情简介 </a:t>
            </a:r>
            <a:endParaRPr lang="en-GB" dirty="0"/>
          </a:p>
        </p:txBody>
      </p:sp>
      <p:graphicFrame>
        <p:nvGraphicFramePr>
          <p:cNvPr id="4" name="内容占位符 3">
            <a:extLst>
              <a:ext uri="{FF2B5EF4-FFF2-40B4-BE49-F238E27FC236}">
                <a16:creationId xmlns="" xmlns:a16="http://schemas.microsoft.com/office/drawing/2014/main" id="{06D6DEA4-B24B-4039-86AC-2A4654B53CF0}"/>
              </a:ext>
            </a:extLst>
          </p:cNvPr>
          <p:cNvGraphicFramePr>
            <a:graphicFrameLocks noGrp="1"/>
          </p:cNvGraphicFramePr>
          <p:nvPr>
            <p:ph idx="1"/>
            <p:extLst>
              <p:ext uri="{D42A27DB-BD31-4B8C-83A1-F6EECF244321}">
                <p14:modId xmlns="" xmlns:p14="http://schemas.microsoft.com/office/powerpoint/2010/main" val="1240329273"/>
              </p:ext>
            </p:extLst>
          </p:nvPr>
        </p:nvGraphicFramePr>
        <p:xfrm>
          <a:off x="457200" y="1251942"/>
          <a:ext cx="8234516" cy="3048000"/>
        </p:xfrm>
        <a:graphic>
          <a:graphicData uri="http://schemas.openxmlformats.org/drawingml/2006/table">
            <a:tbl>
              <a:tblPr firstRow="1" bandRow="1">
                <a:tableStyleId>{9DCAF9ED-07DC-4A11-8D7F-57B35C25682E}</a:tableStyleId>
              </a:tblPr>
              <a:tblGrid>
                <a:gridCol w="874440">
                  <a:extLst>
                    <a:ext uri="{9D8B030D-6E8A-4147-A177-3AD203B41FA5}">
                      <a16:colId xmlns="" xmlns:a16="http://schemas.microsoft.com/office/drawing/2014/main" val="1385453051"/>
                    </a:ext>
                  </a:extLst>
                </a:gridCol>
                <a:gridCol w="3384376">
                  <a:extLst>
                    <a:ext uri="{9D8B030D-6E8A-4147-A177-3AD203B41FA5}">
                      <a16:colId xmlns="" xmlns:a16="http://schemas.microsoft.com/office/drawing/2014/main" val="2224024383"/>
                    </a:ext>
                  </a:extLst>
                </a:gridCol>
                <a:gridCol w="1720424">
                  <a:extLst>
                    <a:ext uri="{9D8B030D-6E8A-4147-A177-3AD203B41FA5}">
                      <a16:colId xmlns="" xmlns:a16="http://schemas.microsoft.com/office/drawing/2014/main" val="1627401547"/>
                    </a:ext>
                  </a:extLst>
                </a:gridCol>
                <a:gridCol w="1314000">
                  <a:extLst>
                    <a:ext uri="{9D8B030D-6E8A-4147-A177-3AD203B41FA5}">
                      <a16:colId xmlns="" xmlns:a16="http://schemas.microsoft.com/office/drawing/2014/main" val="2573124896"/>
                    </a:ext>
                  </a:extLst>
                </a:gridCol>
                <a:gridCol w="941276">
                  <a:extLst>
                    <a:ext uri="{9D8B030D-6E8A-4147-A177-3AD203B41FA5}">
                      <a16:colId xmlns="" xmlns:a16="http://schemas.microsoft.com/office/drawing/2014/main" val="311835978"/>
                    </a:ext>
                  </a:extLst>
                </a:gridCol>
              </a:tblGrid>
              <a:tr h="370840">
                <a:tc gridSpan="2">
                  <a:txBody>
                    <a:bodyPr/>
                    <a:lstStyle/>
                    <a:p>
                      <a:pPr algn="ctr"/>
                      <a:r>
                        <a:rPr lang="zh-CN" altLang="en-US" sz="2400" dirty="0" smtClean="0">
                          <a:latin typeface="黑体" pitchFamily="49" charset="-122"/>
                          <a:ea typeface="黑体" pitchFamily="49" charset="-122"/>
                        </a:rPr>
                        <a:t>请求理由</a:t>
                      </a:r>
                      <a:endParaRPr lang="zh-CN" altLang="en-US" sz="2400" b="1" dirty="0">
                        <a:latin typeface="黑体" pitchFamily="49" charset="-122"/>
                        <a:ea typeface="黑体"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hMerge="1">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400" dirty="0">
                          <a:latin typeface="黑体" pitchFamily="49" charset="-122"/>
                          <a:ea typeface="黑体" pitchFamily="49" charset="-122"/>
                        </a:rPr>
                        <a:t>证据</a:t>
                      </a:r>
                      <a:endParaRPr lang="zh-CN" altLang="en-US" sz="2400" b="1" dirty="0">
                        <a:latin typeface="黑体" pitchFamily="49" charset="-122"/>
                        <a:ea typeface="黑体"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a:txBody>
                    <a:bodyPr/>
                    <a:lstStyle/>
                    <a:p>
                      <a:pPr algn="ctr"/>
                      <a:r>
                        <a:rPr lang="zh-CN" altLang="en-US" sz="2200" dirty="0">
                          <a:latin typeface="黑体" pitchFamily="49" charset="-122"/>
                          <a:ea typeface="黑体" pitchFamily="49" charset="-122"/>
                        </a:rPr>
                        <a:t>权利要求</a:t>
                      </a:r>
                      <a:endParaRPr lang="zh-CN" altLang="en-US" sz="2200" b="1" dirty="0">
                        <a:latin typeface="黑体" pitchFamily="49" charset="-122"/>
                        <a:ea typeface="黑体"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a:txBody>
                    <a:bodyPr/>
                    <a:lstStyle/>
                    <a:p>
                      <a:pPr algn="ctr"/>
                      <a:r>
                        <a:rPr lang="zh-CN" altLang="en-US" sz="2400" dirty="0">
                          <a:latin typeface="黑体" pitchFamily="49" charset="-122"/>
                          <a:ea typeface="黑体" pitchFamily="49" charset="-122"/>
                        </a:rPr>
                        <a:t>结论</a:t>
                      </a:r>
                      <a:endParaRPr lang="zh-CN" altLang="en-US" sz="2400" b="1" dirty="0">
                        <a:latin typeface="黑体" pitchFamily="49" charset="-122"/>
                        <a:ea typeface="黑体"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extLst>
                  <a:ext uri="{0D108BD9-81ED-4DB2-BD59-A6C34878D82A}">
                    <a16:rowId xmlns="" xmlns:a16="http://schemas.microsoft.com/office/drawing/2014/main" val="2039524155"/>
                  </a:ext>
                </a:extLst>
              </a:tr>
              <a:tr h="370840">
                <a:tc>
                  <a:txBody>
                    <a:bodyPr/>
                    <a:lstStyle/>
                    <a:p>
                      <a:r>
                        <a:rPr lang="en-US" altLang="zh-CN" sz="2000" b="1" kern="1200" dirty="0">
                          <a:latin typeface="楷体" pitchFamily="49" charset="-122"/>
                          <a:ea typeface="楷体" pitchFamily="49" charset="-122"/>
                        </a:rPr>
                        <a:t>A29</a:t>
                      </a:r>
                      <a:endParaRPr lang="zh-CN" altLang="en-US" sz="2000" b="1" kern="1200" dirty="0">
                        <a:solidFill>
                          <a:schemeClr val="dk1"/>
                        </a:solidFill>
                        <a:latin typeface="楷体" pitchFamily="49" charset="-122"/>
                        <a:ea typeface="楷体"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b="1" dirty="0">
                          <a:latin typeface="楷体" pitchFamily="49" charset="-122"/>
                          <a:ea typeface="楷体" pitchFamily="49" charset="-122"/>
                        </a:rPr>
                        <a:t>一水合物及制备方法不享受优先权 </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tc>
                  <a:txBody>
                    <a:bodyPr/>
                    <a:lstStyle/>
                    <a:p>
                      <a:r>
                        <a:rPr lang="zh-CN" altLang="en-US" sz="2000" b="1" dirty="0">
                          <a:latin typeface="楷体" pitchFamily="49" charset="-122"/>
                          <a:ea typeface="楷体" pitchFamily="49" charset="-122"/>
                        </a:rPr>
                        <a:t>证据</a:t>
                      </a:r>
                      <a:r>
                        <a:rPr lang="en-US" altLang="zh-CN" sz="2000" b="1" dirty="0">
                          <a:latin typeface="楷体" pitchFamily="49" charset="-122"/>
                          <a:ea typeface="楷体" pitchFamily="49" charset="-122"/>
                        </a:rPr>
                        <a:t>1</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tc>
                  <a:txBody>
                    <a:bodyPr/>
                    <a:lstStyle/>
                    <a:p>
                      <a:r>
                        <a:rPr lang="zh-CN" altLang="en-US" sz="2000" b="1" dirty="0">
                          <a:latin typeface="楷体" pitchFamily="49" charset="-122"/>
                          <a:ea typeface="楷体" pitchFamily="49" charset="-122"/>
                        </a:rPr>
                        <a:t>权</a:t>
                      </a:r>
                      <a:r>
                        <a:rPr lang="en-US" altLang="zh-CN" sz="2000" b="1" dirty="0">
                          <a:latin typeface="楷体" pitchFamily="49" charset="-122"/>
                          <a:ea typeface="楷体" pitchFamily="49" charset="-122"/>
                        </a:rPr>
                        <a:t>3-10</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tc>
                  <a:txBody>
                    <a:bodyPr/>
                    <a:lstStyle/>
                    <a:p>
                      <a:r>
                        <a:rPr lang="zh-CN" altLang="en-US" sz="2000" b="1" dirty="0">
                          <a:latin typeface="楷体" pitchFamily="49" charset="-122"/>
                          <a:ea typeface="楷体" pitchFamily="49" charset="-122"/>
                        </a:rPr>
                        <a:t>√</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extLst>
                  <a:ext uri="{0D108BD9-81ED-4DB2-BD59-A6C34878D82A}">
                    <a16:rowId xmlns="" xmlns:a16="http://schemas.microsoft.com/office/drawing/2014/main" val="4068710687"/>
                  </a:ext>
                </a:extLst>
              </a:tr>
              <a:tr h="370840">
                <a:tc rowSpan="3">
                  <a:txBody>
                    <a:bodyPr/>
                    <a:lstStyle/>
                    <a:p>
                      <a:r>
                        <a:rPr lang="en-US" altLang="zh-CN" sz="2000" b="1" kern="1200" dirty="0">
                          <a:latin typeface="楷体" pitchFamily="49" charset="-122"/>
                          <a:ea typeface="楷体" pitchFamily="49" charset="-122"/>
                        </a:rPr>
                        <a:t>A22.2</a:t>
                      </a:r>
                      <a:endParaRPr lang="zh-CN" altLang="en-US" sz="2000" b="1" kern="1200" dirty="0">
                        <a:solidFill>
                          <a:schemeClr val="dk1"/>
                        </a:solidFill>
                        <a:latin typeface="楷体" pitchFamily="49" charset="-122"/>
                        <a:ea typeface="楷体"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alpha val="32000"/>
                      </a:schemeClr>
                    </a:solidFill>
                  </a:tcPr>
                </a:tc>
                <a:tc>
                  <a:txBody>
                    <a:bodyPr/>
                    <a:lstStyle/>
                    <a:p>
                      <a:r>
                        <a:rPr lang="zh-CN" altLang="en-US" sz="2000" b="1" dirty="0">
                          <a:latin typeface="楷体" pitchFamily="49" charset="-122"/>
                          <a:ea typeface="楷体" pitchFamily="49" charset="-122"/>
                        </a:rPr>
                        <a:t>证据</a:t>
                      </a:r>
                      <a:r>
                        <a:rPr lang="en-US" altLang="zh-CN" sz="2000" b="1" dirty="0">
                          <a:latin typeface="楷体" pitchFamily="49" charset="-122"/>
                          <a:ea typeface="楷体" pitchFamily="49" charset="-122"/>
                        </a:rPr>
                        <a:t>1</a:t>
                      </a:r>
                      <a:r>
                        <a:rPr lang="zh-CN" altLang="en-US" sz="2000" b="1" dirty="0">
                          <a:latin typeface="楷体" pitchFamily="49" charset="-122"/>
                          <a:ea typeface="楷体" pitchFamily="49" charset="-122"/>
                        </a:rPr>
                        <a:t>的方法落入保护范围 </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alpha val="32000"/>
                      </a:schemeClr>
                    </a:solidFill>
                  </a:tcPr>
                </a:tc>
                <a:tc>
                  <a:txBody>
                    <a:bodyPr/>
                    <a:lstStyle/>
                    <a:p>
                      <a:r>
                        <a:rPr lang="zh-CN" altLang="en-US" sz="2000" b="1" dirty="0">
                          <a:latin typeface="楷体" pitchFamily="49" charset="-122"/>
                          <a:ea typeface="楷体" pitchFamily="49" charset="-122"/>
                        </a:rPr>
                        <a:t>证据</a:t>
                      </a:r>
                      <a:r>
                        <a:rPr lang="en-US" altLang="zh-CN" sz="2000" b="1" dirty="0">
                          <a:latin typeface="楷体" pitchFamily="49" charset="-122"/>
                          <a:ea typeface="楷体" pitchFamily="49" charset="-122"/>
                        </a:rPr>
                        <a:t>1</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alpha val="32000"/>
                      </a:schemeClr>
                    </a:solidFill>
                  </a:tcPr>
                </a:tc>
                <a:tc>
                  <a:txBody>
                    <a:bodyPr/>
                    <a:lstStyle/>
                    <a:p>
                      <a:r>
                        <a:rPr lang="zh-CN" altLang="en-US" sz="2000" b="1" dirty="0">
                          <a:latin typeface="楷体" pitchFamily="49" charset="-122"/>
                          <a:ea typeface="楷体" pitchFamily="49" charset="-122"/>
                        </a:rPr>
                        <a:t>权</a:t>
                      </a:r>
                      <a:r>
                        <a:rPr lang="en-US" altLang="zh-CN" sz="2000" b="1" dirty="0">
                          <a:latin typeface="楷体" pitchFamily="49" charset="-122"/>
                          <a:ea typeface="楷体" pitchFamily="49" charset="-122"/>
                        </a:rPr>
                        <a:t>4-9</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alpha val="32000"/>
                      </a:schemeClr>
                    </a:solidFill>
                  </a:tcPr>
                </a:tc>
                <a:tc>
                  <a:txBody>
                    <a:bodyPr/>
                    <a:lstStyle/>
                    <a:p>
                      <a:r>
                        <a:rPr lang="zh-CN" altLang="en-US" sz="2000" b="1" dirty="0">
                          <a:latin typeface="楷体" pitchFamily="49" charset="-122"/>
                          <a:ea typeface="楷体" pitchFamily="49" charset="-122"/>
                        </a:rPr>
                        <a:t>√</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alpha val="32000"/>
                      </a:schemeClr>
                    </a:solidFill>
                  </a:tcPr>
                </a:tc>
                <a:extLst>
                  <a:ext uri="{0D108BD9-81ED-4DB2-BD59-A6C34878D82A}">
                    <a16:rowId xmlns="" xmlns:a16="http://schemas.microsoft.com/office/drawing/2014/main" val="169727401"/>
                  </a:ext>
                </a:extLst>
              </a:tr>
              <a:tr h="370840">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zh-CN" altLang="en-US" sz="2000" b="1" dirty="0">
                          <a:latin typeface="楷体" pitchFamily="49" charset="-122"/>
                          <a:ea typeface="楷体" pitchFamily="49" charset="-122"/>
                        </a:rPr>
                        <a:t>“艾坦”在先使用 </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tc>
                  <a:txBody>
                    <a:bodyPr/>
                    <a:lstStyle/>
                    <a:p>
                      <a:r>
                        <a:rPr lang="zh-CN" altLang="en-US" sz="2000" b="1" dirty="0">
                          <a:latin typeface="楷体" pitchFamily="49" charset="-122"/>
                          <a:ea typeface="楷体" pitchFamily="49" charset="-122"/>
                        </a:rPr>
                        <a:t>证据</a:t>
                      </a:r>
                      <a:r>
                        <a:rPr lang="en-US" altLang="zh-CN" sz="2000" b="1" dirty="0">
                          <a:latin typeface="楷体" pitchFamily="49" charset="-122"/>
                          <a:ea typeface="楷体" pitchFamily="49" charset="-122"/>
                        </a:rPr>
                        <a:t>2-5</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tc>
                  <a:txBody>
                    <a:bodyPr/>
                    <a:lstStyle/>
                    <a:p>
                      <a:r>
                        <a:rPr lang="zh-CN" altLang="en-US" sz="2000" b="1" dirty="0">
                          <a:latin typeface="楷体" pitchFamily="49" charset="-122"/>
                          <a:ea typeface="楷体" pitchFamily="49" charset="-122"/>
                        </a:rPr>
                        <a:t>权</a:t>
                      </a:r>
                      <a:r>
                        <a:rPr lang="en-US" altLang="zh-CN" sz="2000" b="1" dirty="0">
                          <a:latin typeface="楷体" pitchFamily="49" charset="-122"/>
                          <a:ea typeface="楷体" pitchFamily="49" charset="-122"/>
                        </a:rPr>
                        <a:t>3</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10</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extLst>
                  <a:ext uri="{0D108BD9-81ED-4DB2-BD59-A6C34878D82A}">
                    <a16:rowId xmlns="" xmlns:a16="http://schemas.microsoft.com/office/drawing/2014/main" val="423289664"/>
                  </a:ext>
                </a:extLst>
              </a:tr>
              <a:tr h="370840">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2000" b="1" dirty="0">
                          <a:latin typeface="楷体" pitchFamily="49" charset="-122"/>
                          <a:ea typeface="楷体" pitchFamily="49" charset="-122"/>
                        </a:rPr>
                        <a:t>晶型无法区分，推定相同 </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alpha val="32000"/>
                      </a:schemeClr>
                    </a:solidFill>
                  </a:tcPr>
                </a:tc>
                <a:tc>
                  <a:txBody>
                    <a:bodyPr/>
                    <a:lstStyle/>
                    <a:p>
                      <a:r>
                        <a:rPr lang="zh-CN" altLang="en-US" sz="2000" b="1" dirty="0">
                          <a:latin typeface="楷体" pitchFamily="49" charset="-122"/>
                          <a:ea typeface="楷体" pitchFamily="49" charset="-122"/>
                        </a:rPr>
                        <a:t>证据</a:t>
                      </a:r>
                      <a:r>
                        <a:rPr lang="en-US" altLang="zh-CN" sz="2000" b="1" dirty="0">
                          <a:latin typeface="楷体" pitchFamily="49" charset="-122"/>
                          <a:ea typeface="楷体" pitchFamily="49" charset="-122"/>
                        </a:rPr>
                        <a:t>6</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7</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alpha val="32000"/>
                      </a:schemeClr>
                    </a:solidFill>
                  </a:tcPr>
                </a:tc>
                <a:tc>
                  <a:txBody>
                    <a:bodyPr/>
                    <a:lstStyle/>
                    <a:p>
                      <a:r>
                        <a:rPr lang="zh-CN" altLang="en-US" sz="2000" b="1" dirty="0">
                          <a:latin typeface="楷体" pitchFamily="49" charset="-122"/>
                          <a:ea typeface="楷体" pitchFamily="49" charset="-122"/>
                        </a:rPr>
                        <a:t>权</a:t>
                      </a:r>
                      <a:r>
                        <a:rPr lang="en-US" altLang="zh-CN" sz="2000" b="1" dirty="0">
                          <a:latin typeface="楷体" pitchFamily="49" charset="-122"/>
                          <a:ea typeface="楷体" pitchFamily="49" charset="-122"/>
                        </a:rPr>
                        <a:t>1-3</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alpha val="32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alpha val="32000"/>
                      </a:schemeClr>
                    </a:solidFill>
                  </a:tcPr>
                </a:tc>
                <a:extLst>
                  <a:ext uri="{0D108BD9-81ED-4DB2-BD59-A6C34878D82A}">
                    <a16:rowId xmlns="" xmlns:a16="http://schemas.microsoft.com/office/drawing/2014/main" val="2629790770"/>
                  </a:ext>
                </a:extLst>
              </a:tr>
              <a:tr h="370840">
                <a:tc>
                  <a:txBody>
                    <a:bodyPr/>
                    <a:lstStyle/>
                    <a:p>
                      <a:r>
                        <a:rPr lang="en-US" altLang="zh-CN" sz="2000" b="1" kern="1200" dirty="0">
                          <a:latin typeface="楷体" pitchFamily="49" charset="-122"/>
                          <a:ea typeface="楷体" pitchFamily="49" charset="-122"/>
                        </a:rPr>
                        <a:t>A22.3</a:t>
                      </a:r>
                      <a:endParaRPr lang="zh-CN" altLang="en-US" sz="2000" b="1" kern="1200" dirty="0">
                        <a:solidFill>
                          <a:schemeClr val="dk1"/>
                        </a:solidFill>
                        <a:latin typeface="楷体" pitchFamily="49" charset="-122"/>
                        <a:ea typeface="楷体"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tc>
                  <a:txBody>
                    <a:bodyPr/>
                    <a:lstStyle/>
                    <a:p>
                      <a:r>
                        <a:rPr lang="zh-CN" altLang="en-US" sz="2000" b="1" dirty="0">
                          <a:latin typeface="楷体" pitchFamily="49" charset="-122"/>
                          <a:ea typeface="楷体" pitchFamily="49" charset="-122"/>
                        </a:rPr>
                        <a:t>未取得预料不到的技术效果</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tc>
                  <a:txBody>
                    <a:bodyPr/>
                    <a:lstStyle/>
                    <a:p>
                      <a:r>
                        <a:rPr lang="zh-CN" altLang="en-US" sz="2000" b="1" dirty="0">
                          <a:latin typeface="楷体" pitchFamily="49" charset="-122"/>
                          <a:ea typeface="楷体" pitchFamily="49" charset="-122"/>
                        </a:rPr>
                        <a:t>证据</a:t>
                      </a:r>
                      <a:r>
                        <a:rPr lang="en-US" altLang="zh-CN" sz="2000" b="1" dirty="0">
                          <a:latin typeface="楷体" pitchFamily="49" charset="-122"/>
                          <a:ea typeface="楷体" pitchFamily="49" charset="-122"/>
                        </a:rPr>
                        <a:t>6</a:t>
                      </a:r>
                      <a:r>
                        <a:rPr lang="zh-CN" altLang="en-US" sz="2000" b="1" dirty="0">
                          <a:latin typeface="楷体" pitchFamily="49" charset="-122"/>
                          <a:ea typeface="楷体" pitchFamily="49" charset="-122"/>
                        </a:rPr>
                        <a:t>＋公知（</a:t>
                      </a:r>
                      <a:r>
                        <a:rPr lang="en-US" altLang="zh-CN" sz="2000" b="1" dirty="0">
                          <a:latin typeface="楷体" pitchFamily="49" charset="-122"/>
                          <a:ea typeface="楷体" pitchFamily="49" charset="-122"/>
                        </a:rPr>
                        <a:t>9/10/12</a:t>
                      </a:r>
                      <a:r>
                        <a:rPr lang="zh-CN" altLang="en-US" sz="2000" b="1" dirty="0">
                          <a:latin typeface="楷体" pitchFamily="49" charset="-122"/>
                          <a:ea typeface="楷体" pitchFamily="49" charset="-122"/>
                        </a:rPr>
                        <a:t>） </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tc>
                  <a:txBody>
                    <a:bodyPr/>
                    <a:lstStyle/>
                    <a:p>
                      <a:r>
                        <a:rPr lang="zh-CN" altLang="en-US" sz="2000" b="1" dirty="0">
                          <a:latin typeface="楷体" pitchFamily="49" charset="-122"/>
                          <a:ea typeface="楷体" pitchFamily="49" charset="-122"/>
                        </a:rPr>
                        <a:t>权</a:t>
                      </a:r>
                      <a:r>
                        <a:rPr lang="en-US" altLang="zh-CN" sz="2000" b="1" dirty="0">
                          <a:latin typeface="楷体" pitchFamily="49" charset="-122"/>
                          <a:ea typeface="楷体" pitchFamily="49" charset="-122"/>
                        </a:rPr>
                        <a:t>1-10</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tc>
                  <a:txBody>
                    <a:bodyPr/>
                    <a:lstStyle/>
                    <a:p>
                      <a:r>
                        <a:rPr lang="zh-CN" altLang="en-US" sz="2000" b="1" dirty="0">
                          <a:latin typeface="楷体" pitchFamily="49" charset="-122"/>
                          <a:ea typeface="楷体" pitchFamily="49" charset="-122"/>
                        </a:rPr>
                        <a:t>√</a:t>
                      </a:r>
                      <a:endParaRPr lang="zh-CN" altLang="en-US" sz="2000" b="1" dirty="0">
                        <a:latin typeface="楷体" pitchFamily="49" charset="-122"/>
                        <a:ea typeface="楷体" pitchFamily="49"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bg1">
                        <a:lumMod val="95000"/>
                        <a:alpha val="32000"/>
                      </a:schemeClr>
                    </a:solidFill>
                  </a:tcPr>
                </a:tc>
                <a:extLst>
                  <a:ext uri="{0D108BD9-81ED-4DB2-BD59-A6C34878D82A}">
                    <a16:rowId xmlns="" xmlns:a16="http://schemas.microsoft.com/office/drawing/2014/main" val="3891641780"/>
                  </a:ext>
                </a:extLst>
              </a:tr>
            </a:tbl>
          </a:graphicData>
        </a:graphic>
      </p:graphicFrame>
      <p:sp>
        <p:nvSpPr>
          <p:cNvPr id="5" name="灯片编号占位符 4"/>
          <p:cNvSpPr>
            <a:spLocks noGrp="1"/>
          </p:cNvSpPr>
          <p:nvPr>
            <p:ph type="sldNum" sz="quarter" idx="12"/>
          </p:nvPr>
        </p:nvSpPr>
        <p:spPr/>
        <p:txBody>
          <a:bodyPr/>
          <a:lstStyle/>
          <a:p>
            <a:pPr>
              <a:defRPr/>
            </a:pPr>
            <a:fld id="{22D04255-3A70-43C4-AE64-3F52340821D6}" type="slidenum">
              <a:rPr lang="en-US" altLang="zh-CN" smtClean="0"/>
              <a:pPr>
                <a:defRPr/>
              </a:pPr>
              <a:t>5</a:t>
            </a:fld>
            <a:endParaRPr lang="en-US" altLang="zh-CN"/>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12">
            <a:extLst>
              <a:ext uri="{FF2B5EF4-FFF2-40B4-BE49-F238E27FC236}">
                <a16:creationId xmlns="" xmlns:a16="http://schemas.microsoft.com/office/drawing/2014/main" id="{8285944D-F8CE-4058-9408-73408E1F2D1B}"/>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228183" y="2768690"/>
            <a:ext cx="2448273" cy="167253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标题 1"/>
          <p:cNvSpPr>
            <a:spLocks noGrp="1"/>
          </p:cNvSpPr>
          <p:nvPr>
            <p:ph type="title"/>
          </p:nvPr>
        </p:nvSpPr>
        <p:spPr/>
        <p:txBody>
          <a:bodyPr/>
          <a:lstStyle/>
          <a:p>
            <a:r>
              <a:rPr lang="zh-CN" altLang="en-US" dirty="0" smtClean="0"/>
              <a:t>二、</a:t>
            </a:r>
            <a:r>
              <a:rPr lang="zh-CN" altLang="en-US" dirty="0"/>
              <a:t>典型意义 </a:t>
            </a:r>
            <a:endParaRPr lang="en-GB" dirty="0"/>
          </a:p>
        </p:txBody>
      </p:sp>
      <p:sp>
        <p:nvSpPr>
          <p:cNvPr id="5" name="灯片编号占位符 4"/>
          <p:cNvSpPr>
            <a:spLocks noGrp="1"/>
          </p:cNvSpPr>
          <p:nvPr>
            <p:ph type="sldNum" sz="quarter" idx="12"/>
          </p:nvPr>
        </p:nvSpPr>
        <p:spPr/>
        <p:txBody>
          <a:bodyPr/>
          <a:lstStyle/>
          <a:p>
            <a:pPr>
              <a:defRPr/>
            </a:pPr>
            <a:fld id="{22D04255-3A70-43C4-AE64-3F52340821D6}" type="slidenum">
              <a:rPr lang="en-US" altLang="zh-CN" smtClean="0"/>
              <a:pPr>
                <a:defRPr/>
              </a:pPr>
              <a:t>6</a:t>
            </a:fld>
            <a:endParaRPr lang="en-US" altLang="zh-CN"/>
          </a:p>
        </p:txBody>
      </p:sp>
      <p:sp>
        <p:nvSpPr>
          <p:cNvPr id="6" name="Rectangle 10">
            <a:extLst>
              <a:ext uri="{FF2B5EF4-FFF2-40B4-BE49-F238E27FC236}">
                <a16:creationId xmlns="" xmlns:a16="http://schemas.microsoft.com/office/drawing/2014/main" id="{4B93E736-FB09-4DBE-91A5-EF2A17FD7A58}"/>
              </a:ext>
            </a:extLst>
          </p:cNvPr>
          <p:cNvSpPr>
            <a:spLocks noChangeArrowheads="1"/>
          </p:cNvSpPr>
          <p:nvPr/>
        </p:nvSpPr>
        <p:spPr bwMode="auto">
          <a:xfrm>
            <a:off x="611560" y="1131590"/>
            <a:ext cx="504056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eaLnBrk="0" hangingPunct="0"/>
            <a:r>
              <a:rPr lang="zh-CN" altLang="en-US" sz="3200" b="1" dirty="0">
                <a:solidFill>
                  <a:srgbClr val="00366C"/>
                </a:solidFill>
                <a:ea typeface="黑体" pitchFamily="49" charset="-122"/>
                <a:cs typeface="Arial" pitchFamily="34" charset="0"/>
              </a:rPr>
              <a:t>审查理念 </a:t>
            </a:r>
          </a:p>
        </p:txBody>
      </p:sp>
      <p:sp>
        <p:nvSpPr>
          <p:cNvPr id="7" name="矩形 19">
            <a:extLst>
              <a:ext uri="{FF2B5EF4-FFF2-40B4-BE49-F238E27FC236}">
                <a16:creationId xmlns="" xmlns:a16="http://schemas.microsoft.com/office/drawing/2014/main" id="{5EA52339-D169-492B-AE4C-FA259B36FE0C}"/>
              </a:ext>
            </a:extLst>
          </p:cNvPr>
          <p:cNvSpPr>
            <a:spLocks noChangeArrowheads="1"/>
          </p:cNvSpPr>
          <p:nvPr/>
        </p:nvSpPr>
        <p:spPr bwMode="gray">
          <a:xfrm>
            <a:off x="500034" y="1257355"/>
            <a:ext cx="42863" cy="360000"/>
          </a:xfrm>
          <a:prstGeom prst="rect">
            <a:avLst/>
          </a:prstGeom>
          <a:solidFill>
            <a:srgbClr val="FF990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17347D"/>
              </a:solidFill>
              <a:latin typeface="Calibri"/>
            </a:endParaRPr>
          </a:p>
        </p:txBody>
      </p:sp>
      <p:sp>
        <p:nvSpPr>
          <p:cNvPr id="66" name="自选图形 3">
            <a:extLst>
              <a:ext uri="{FF2B5EF4-FFF2-40B4-BE49-F238E27FC236}">
                <a16:creationId xmlns="" xmlns:a16="http://schemas.microsoft.com/office/drawing/2014/main" id="{C6EAB1D5-02AC-4881-A245-F88F4258A0F3}"/>
              </a:ext>
            </a:extLst>
          </p:cNvPr>
          <p:cNvSpPr>
            <a:spLocks noChangeArrowheads="1"/>
          </p:cNvSpPr>
          <p:nvPr/>
        </p:nvSpPr>
        <p:spPr bwMode="auto">
          <a:xfrm>
            <a:off x="4643438" y="1923678"/>
            <a:ext cx="4214842" cy="2520280"/>
          </a:xfrm>
          <a:prstGeom prst="roundRect">
            <a:avLst>
              <a:gd name="adj" fmla="val 10284"/>
            </a:avLst>
          </a:prstGeom>
          <a:noFill/>
          <a:ln w="38100">
            <a:solidFill>
              <a:srgbClr val="17347D"/>
            </a:solidFill>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Verdana" pitchFamily="34" charset="0"/>
              <a:cs typeface="Arial" charset="0"/>
            </a:endParaRPr>
          </a:p>
        </p:txBody>
      </p:sp>
      <p:sp>
        <p:nvSpPr>
          <p:cNvPr id="67" name="自选图形 4">
            <a:extLst>
              <a:ext uri="{FF2B5EF4-FFF2-40B4-BE49-F238E27FC236}">
                <a16:creationId xmlns="" xmlns:a16="http://schemas.microsoft.com/office/drawing/2014/main" id="{81C5C42C-6D32-44DE-8963-BEEA9FD9D463}"/>
              </a:ext>
            </a:extLst>
          </p:cNvPr>
          <p:cNvSpPr>
            <a:spLocks noChangeArrowheads="1"/>
          </p:cNvSpPr>
          <p:nvPr/>
        </p:nvSpPr>
        <p:spPr bwMode="auto">
          <a:xfrm>
            <a:off x="457200" y="1923678"/>
            <a:ext cx="3826768" cy="2520280"/>
          </a:xfrm>
          <a:prstGeom prst="roundRect">
            <a:avLst>
              <a:gd name="adj" fmla="val 11628"/>
            </a:avLst>
          </a:prstGeom>
          <a:noFill/>
          <a:ln w="38100">
            <a:solidFill>
              <a:srgbClr val="17347D"/>
            </a:solidFill>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Verdana" pitchFamily="34" charset="0"/>
              <a:cs typeface="Arial" charset="0"/>
            </a:endParaRPr>
          </a:p>
        </p:txBody>
      </p:sp>
      <p:sp>
        <p:nvSpPr>
          <p:cNvPr id="68" name="文本框 5">
            <a:extLst>
              <a:ext uri="{FF2B5EF4-FFF2-40B4-BE49-F238E27FC236}">
                <a16:creationId xmlns="" xmlns:a16="http://schemas.microsoft.com/office/drawing/2014/main" id="{A08586EA-7F3B-4E9E-A8EE-287E84A6FE05}"/>
              </a:ext>
            </a:extLst>
          </p:cNvPr>
          <p:cNvSpPr txBox="1">
            <a:spLocks noChangeArrowheads="1"/>
          </p:cNvSpPr>
          <p:nvPr/>
        </p:nvSpPr>
        <p:spPr bwMode="auto">
          <a:xfrm>
            <a:off x="542898" y="2073697"/>
            <a:ext cx="3669062" cy="237571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685800" eaLnBrk="0" hangingPunct="0">
              <a:lnSpc>
                <a:spcPct val="110000"/>
              </a:lnSpc>
              <a:buClr>
                <a:srgbClr val="FF9900"/>
              </a:buClr>
              <a:buFont typeface="Wingdings" panose="05000000000000000000" pitchFamily="2" charset="2"/>
              <a:buChar char="Ø"/>
            </a:pPr>
            <a:r>
              <a:rPr lang="zh-CN" altLang="en-US" sz="2000" b="1" dirty="0">
                <a:solidFill>
                  <a:srgbClr val="00366C"/>
                </a:solidFill>
                <a:latin typeface="Arial" charset="0"/>
                <a:cs typeface="Arial" charset="0"/>
              </a:rPr>
              <a:t>秉承鼓励创新的立法宗旨 </a:t>
            </a:r>
          </a:p>
          <a:p>
            <a:pPr marL="285750" indent="-285750" defTabSz="685800" eaLnBrk="0" hangingPunct="0">
              <a:lnSpc>
                <a:spcPct val="110000"/>
              </a:lnSpc>
              <a:spcBef>
                <a:spcPts val="600"/>
              </a:spcBef>
              <a:buClr>
                <a:srgbClr val="000066"/>
              </a:buClr>
              <a:buFont typeface="Arial" panose="020B0604020202020204" pitchFamily="34" charset="0"/>
              <a:buChar char="♦"/>
            </a:pPr>
            <a:r>
              <a:rPr lang="zh-CN" altLang="en-US" b="1" dirty="0">
                <a:solidFill>
                  <a:srgbClr val="00366C"/>
                </a:solidFill>
                <a:latin typeface="楷体" panose="02010609060101010101" pitchFamily="49" charset="-122"/>
                <a:ea typeface="楷体" panose="02010609060101010101" pitchFamily="49" charset="-122"/>
                <a:cs typeface="Arial" charset="0"/>
              </a:rPr>
              <a:t>有技术贡献：给予保护，加强保护 </a:t>
            </a:r>
          </a:p>
          <a:p>
            <a:pPr marL="285750" indent="-285750" defTabSz="685800" eaLnBrk="0" hangingPunct="0">
              <a:lnSpc>
                <a:spcPct val="110000"/>
              </a:lnSpc>
              <a:spcBef>
                <a:spcPts val="600"/>
              </a:spcBef>
              <a:buClr>
                <a:srgbClr val="000066"/>
              </a:buClr>
              <a:buFont typeface="Arial" panose="020B0604020202020204" pitchFamily="34" charset="0"/>
              <a:buChar char="♦"/>
            </a:pPr>
            <a:r>
              <a:rPr lang="zh-CN" altLang="en-US" b="1" dirty="0">
                <a:solidFill>
                  <a:srgbClr val="00366C"/>
                </a:solidFill>
                <a:latin typeface="楷体" panose="02010609060101010101" pitchFamily="49" charset="-122"/>
                <a:ea typeface="楷体" panose="02010609060101010101" pitchFamily="49" charset="-122"/>
                <a:cs typeface="Arial" charset="0"/>
              </a:rPr>
              <a:t>无技术贡献：不予保护，防止将已进入公有领域的技术方案纳入保护范围，保证专利制度的公平合理 </a:t>
            </a:r>
            <a:endParaRPr lang="en-US" altLang="zh-CN" dirty="0">
              <a:solidFill>
                <a:srgbClr val="00366C"/>
              </a:solidFill>
              <a:latin typeface="楷体" panose="02010609060101010101" pitchFamily="49" charset="-122"/>
              <a:ea typeface="楷体" panose="02010609060101010101" pitchFamily="49" charset="-122"/>
              <a:cs typeface="Arial" charset="0"/>
            </a:endParaRPr>
          </a:p>
        </p:txBody>
      </p:sp>
      <p:sp>
        <p:nvSpPr>
          <p:cNvPr id="72" name="文本框 18">
            <a:extLst>
              <a:ext uri="{FF2B5EF4-FFF2-40B4-BE49-F238E27FC236}">
                <a16:creationId xmlns="" xmlns:a16="http://schemas.microsoft.com/office/drawing/2014/main" id="{84944101-D425-4C90-A284-7B42D3B02FF3}"/>
              </a:ext>
            </a:extLst>
          </p:cNvPr>
          <p:cNvSpPr txBox="1">
            <a:spLocks noChangeArrowheads="1"/>
          </p:cNvSpPr>
          <p:nvPr/>
        </p:nvSpPr>
        <p:spPr bwMode="auto">
          <a:xfrm>
            <a:off x="4857752" y="2095128"/>
            <a:ext cx="3929090" cy="15758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685800">
              <a:lnSpc>
                <a:spcPct val="110000"/>
              </a:lnSpc>
              <a:buClr>
                <a:srgbClr val="FF9900"/>
              </a:buClr>
              <a:buFont typeface="Wingdings" panose="05000000000000000000" pitchFamily="2" charset="2"/>
              <a:buChar char="Ø"/>
            </a:pPr>
            <a:r>
              <a:rPr lang="zh-CN" altLang="en-US" sz="2000" b="1" dirty="0" smtClean="0">
                <a:solidFill>
                  <a:srgbClr val="00366C"/>
                </a:solidFill>
                <a:latin typeface="Arial" charset="0"/>
                <a:cs typeface="Arial" charset="0"/>
              </a:rPr>
              <a:t>探索审查标准的准确合理适用 </a:t>
            </a:r>
            <a:endParaRPr lang="zh-CN" altLang="en-US" sz="2000" b="1" dirty="0">
              <a:solidFill>
                <a:srgbClr val="00366C"/>
              </a:solidFill>
              <a:latin typeface="Arial" charset="0"/>
              <a:cs typeface="Arial" charset="0"/>
            </a:endParaRPr>
          </a:p>
          <a:p>
            <a:pPr marL="285750" indent="-285750" defTabSz="685800">
              <a:lnSpc>
                <a:spcPct val="110000"/>
              </a:lnSpc>
              <a:spcBef>
                <a:spcPts val="600"/>
              </a:spcBef>
              <a:buClr>
                <a:srgbClr val="000066"/>
              </a:buClr>
              <a:buFont typeface="Arial" panose="020B0604020202020204" pitchFamily="34" charset="0"/>
              <a:buChar char="♦"/>
            </a:pPr>
            <a:r>
              <a:rPr lang="zh-CN" altLang="en-US" b="1" dirty="0">
                <a:solidFill>
                  <a:srgbClr val="00366C"/>
                </a:solidFill>
                <a:latin typeface="楷体" panose="02010609060101010101" pitchFamily="49" charset="-122"/>
                <a:ea typeface="楷体" panose="02010609060101010101" pitchFamily="49" charset="-122"/>
                <a:cs typeface="Arial" charset="0"/>
              </a:rPr>
              <a:t>药物晶型的专利保护 </a:t>
            </a:r>
            <a:endParaRPr lang="en-US" altLang="zh-CN" b="1" dirty="0">
              <a:solidFill>
                <a:srgbClr val="00366C"/>
              </a:solidFill>
              <a:latin typeface="楷体" panose="02010609060101010101" pitchFamily="49" charset="-122"/>
              <a:ea typeface="楷体" panose="02010609060101010101" pitchFamily="49" charset="-122"/>
              <a:cs typeface="Arial" charset="0"/>
            </a:endParaRPr>
          </a:p>
          <a:p>
            <a:pPr marL="285750" indent="-285750" defTabSz="685800">
              <a:lnSpc>
                <a:spcPct val="110000"/>
              </a:lnSpc>
              <a:spcBef>
                <a:spcPts val="600"/>
              </a:spcBef>
              <a:buClr>
                <a:srgbClr val="000066"/>
              </a:buClr>
              <a:buFont typeface="Arial" panose="020B0604020202020204" pitchFamily="34" charset="0"/>
              <a:buChar char="♦"/>
            </a:pPr>
            <a:r>
              <a:rPr lang="zh-CN" altLang="en-US" b="1" dirty="0">
                <a:solidFill>
                  <a:srgbClr val="00366C"/>
                </a:solidFill>
                <a:latin typeface="楷体" panose="02010609060101010101" pitchFamily="49" charset="-122"/>
                <a:ea typeface="楷体" panose="02010609060101010101" pitchFamily="49" charset="-122"/>
                <a:cs typeface="Arial" charset="0"/>
              </a:rPr>
              <a:t>审查</a:t>
            </a:r>
            <a:r>
              <a:rPr lang="zh-CN" altLang="en-US" b="1" dirty="0" smtClean="0">
                <a:solidFill>
                  <a:srgbClr val="00366C"/>
                </a:solidFill>
                <a:latin typeface="楷体" panose="02010609060101010101" pitchFamily="49" charset="-122"/>
                <a:ea typeface="楷体" panose="02010609060101010101" pitchFamily="49" charset="-122"/>
                <a:cs typeface="Arial" charset="0"/>
              </a:rPr>
              <a:t>标准适用？</a:t>
            </a:r>
            <a:endParaRPr lang="en-US" altLang="zh-CN" b="1" dirty="0">
              <a:solidFill>
                <a:srgbClr val="00366C"/>
              </a:solidFill>
              <a:latin typeface="楷体" panose="02010609060101010101" pitchFamily="49" charset="-122"/>
              <a:ea typeface="楷体" panose="02010609060101010101" pitchFamily="49" charset="-122"/>
              <a:cs typeface="Arial" charset="0"/>
            </a:endParaRPr>
          </a:p>
          <a:p>
            <a:pPr marL="285750" indent="-285750" defTabSz="685800">
              <a:lnSpc>
                <a:spcPct val="110000"/>
              </a:lnSpc>
              <a:spcBef>
                <a:spcPts val="600"/>
              </a:spcBef>
              <a:buClr>
                <a:srgbClr val="000066"/>
              </a:buClr>
              <a:buFont typeface="Arial" panose="020B0604020202020204" pitchFamily="34" charset="0"/>
              <a:buChar char="♦"/>
            </a:pPr>
            <a:r>
              <a:rPr lang="zh-CN" altLang="en-US" b="1" dirty="0" smtClean="0">
                <a:solidFill>
                  <a:srgbClr val="00366C"/>
                </a:solidFill>
                <a:latin typeface="楷体" panose="02010609060101010101" pitchFamily="49" charset="-122"/>
                <a:ea typeface="楷体" panose="02010609060101010101" pitchFamily="49" charset="-122"/>
                <a:cs typeface="Arial" charset="0"/>
              </a:rPr>
              <a:t>申请质量</a:t>
            </a:r>
            <a:r>
              <a:rPr lang="zh-CN" altLang="en-US" b="1" dirty="0">
                <a:solidFill>
                  <a:srgbClr val="00366C"/>
                </a:solidFill>
                <a:latin typeface="楷体" panose="02010609060101010101" pitchFamily="49" charset="-122"/>
                <a:ea typeface="楷体" panose="02010609060101010101" pitchFamily="49" charset="-122"/>
                <a:cs typeface="Arial" charset="0"/>
              </a:rPr>
              <a:t>？</a:t>
            </a:r>
          </a:p>
        </p:txBody>
      </p:sp>
    </p:spTree>
    <p:extLst>
      <p:ext uri="{BB962C8B-B14F-4D97-AF65-F5344CB8AC3E}">
        <p14:creationId xmlns="" xmlns:p14="http://schemas.microsoft.com/office/powerpoint/2010/main" val="3238986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par>
                          <p:cTn id="13" fill="hold">
                            <p:stCondLst>
                              <p:cond delay="500"/>
                            </p:stCondLst>
                            <p:childTnLst>
                              <p:par>
                                <p:cTn id="14" presetID="22" presetClass="entr" presetSubtype="1" fill="hold" grpId="0" nodeType="afterEffect">
                                  <p:stCondLst>
                                    <p:cond delay="500"/>
                                  </p:stCondLst>
                                  <p:childTnLst>
                                    <p:set>
                                      <p:cBhvr>
                                        <p:cTn id="15" dur="1" fill="hold">
                                          <p:stCondLst>
                                            <p:cond delay="0"/>
                                          </p:stCondLst>
                                        </p:cTn>
                                        <p:tgtEl>
                                          <p:spTgt spid="67"/>
                                        </p:tgtEl>
                                        <p:attrNameLst>
                                          <p:attrName>style.visibility</p:attrName>
                                        </p:attrNameLst>
                                      </p:cBhvr>
                                      <p:to>
                                        <p:strVal val="visible"/>
                                      </p:to>
                                    </p:set>
                                    <p:animEffect transition="in" filter="wipe(up)">
                                      <p:cBhvr>
                                        <p:cTn id="16" dur="1000"/>
                                        <p:tgtEl>
                                          <p:spTgt spid="67"/>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68"/>
                                        </p:tgtEl>
                                        <p:attrNameLst>
                                          <p:attrName>style.visibility</p:attrName>
                                        </p:attrNameLst>
                                      </p:cBhvr>
                                      <p:to>
                                        <p:strVal val="visible"/>
                                      </p:to>
                                    </p:set>
                                    <p:animEffect transition="in" filter="wipe(up)">
                                      <p:cBhvr>
                                        <p:cTn id="19" dur="1000"/>
                                        <p:tgtEl>
                                          <p:spTgt spid="68"/>
                                        </p:tgtEl>
                                      </p:cBhvr>
                                    </p:animEffect>
                                  </p:childTnLst>
                                </p:cTn>
                              </p:par>
                            </p:childTnLst>
                          </p:cTn>
                        </p:par>
                        <p:par>
                          <p:cTn id="20" fill="hold">
                            <p:stCondLst>
                              <p:cond delay="2000"/>
                            </p:stCondLst>
                            <p:childTnLst>
                              <p:par>
                                <p:cTn id="21" presetID="22" presetClass="entr" presetSubtype="1" fill="hold" grpId="0" nodeType="afterEffect">
                                  <p:stCondLst>
                                    <p:cond delay="1000"/>
                                  </p:stCondLst>
                                  <p:childTnLst>
                                    <p:set>
                                      <p:cBhvr>
                                        <p:cTn id="22" dur="1" fill="hold">
                                          <p:stCondLst>
                                            <p:cond delay="0"/>
                                          </p:stCondLst>
                                        </p:cTn>
                                        <p:tgtEl>
                                          <p:spTgt spid="72"/>
                                        </p:tgtEl>
                                        <p:attrNameLst>
                                          <p:attrName>style.visibility</p:attrName>
                                        </p:attrNameLst>
                                      </p:cBhvr>
                                      <p:to>
                                        <p:strVal val="visible"/>
                                      </p:to>
                                    </p:set>
                                    <p:animEffect transition="in" filter="wipe(up)">
                                      <p:cBhvr>
                                        <p:cTn id="23" dur="1000"/>
                                        <p:tgtEl>
                                          <p:spTgt spid="72"/>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66"/>
                                        </p:tgtEl>
                                        <p:attrNameLst>
                                          <p:attrName>style.visibility</p:attrName>
                                        </p:attrNameLst>
                                      </p:cBhvr>
                                      <p:to>
                                        <p:strVal val="visible"/>
                                      </p:to>
                                    </p:set>
                                    <p:animEffect transition="in" filter="wipe(up)">
                                      <p:cBhvr>
                                        <p:cTn id="26"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66" grpId="0" animBg="1"/>
      <p:bldP spid="67" grpId="0" animBg="1"/>
      <p:bldP spid="68" grpId="0"/>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a:t>
            </a:r>
            <a:r>
              <a:rPr lang="zh-CN" altLang="en-US" dirty="0"/>
              <a:t>典型</a:t>
            </a:r>
            <a:r>
              <a:rPr lang="zh-CN" altLang="en-US" dirty="0" smtClean="0"/>
              <a:t>意义  </a:t>
            </a:r>
            <a:r>
              <a:rPr lang="zh-CN" altLang="en-US" sz="3200" dirty="0" smtClean="0"/>
              <a:t>晶体发明的优先权</a:t>
            </a:r>
            <a:endParaRPr lang="en-GB" dirty="0"/>
          </a:p>
        </p:txBody>
      </p:sp>
      <p:sp>
        <p:nvSpPr>
          <p:cNvPr id="5" name="灯片编号占位符 4"/>
          <p:cNvSpPr>
            <a:spLocks noGrp="1"/>
          </p:cNvSpPr>
          <p:nvPr>
            <p:ph type="sldNum" sz="quarter" idx="12"/>
          </p:nvPr>
        </p:nvSpPr>
        <p:spPr/>
        <p:txBody>
          <a:bodyPr/>
          <a:lstStyle/>
          <a:p>
            <a:pPr>
              <a:defRPr/>
            </a:pPr>
            <a:fld id="{22D04255-3A70-43C4-AE64-3F52340821D6}" type="slidenum">
              <a:rPr lang="en-US" altLang="zh-CN" smtClean="0"/>
              <a:pPr>
                <a:defRPr/>
              </a:pPr>
              <a:t>7</a:t>
            </a:fld>
            <a:endParaRPr lang="en-US" altLang="zh-CN"/>
          </a:p>
        </p:txBody>
      </p:sp>
      <p:sp>
        <p:nvSpPr>
          <p:cNvPr id="53" name="TextBox 52"/>
          <p:cNvSpPr txBox="1"/>
          <p:nvPr/>
        </p:nvSpPr>
        <p:spPr>
          <a:xfrm>
            <a:off x="428596" y="1080849"/>
            <a:ext cx="8429684" cy="3754874"/>
          </a:xfrm>
          <a:prstGeom prst="rect">
            <a:avLst/>
          </a:prstGeom>
          <a:noFill/>
        </p:spPr>
        <p:txBody>
          <a:bodyPr wrap="square" rtlCol="0">
            <a:spAutoFit/>
          </a:bodyPr>
          <a:lstStyle/>
          <a:p>
            <a:pPr marL="268288" indent="-268288"/>
            <a:r>
              <a:rPr lang="en-US" altLang="zh-CN" sz="2000" dirty="0" smtClean="0"/>
              <a:t>1. N-[4-(1-</a:t>
            </a:r>
            <a:r>
              <a:rPr lang="zh-CN" altLang="zh-CN" sz="2000" dirty="0" smtClean="0"/>
              <a:t>氰基环戊基</a:t>
            </a:r>
            <a:r>
              <a:rPr lang="en-US" altLang="zh-CN" sz="2000" dirty="0" smtClean="0"/>
              <a:t>)</a:t>
            </a:r>
            <a:r>
              <a:rPr lang="zh-CN" altLang="zh-CN" sz="2000" dirty="0" smtClean="0"/>
              <a:t>苯基</a:t>
            </a:r>
            <a:r>
              <a:rPr lang="en-US" altLang="zh-CN" sz="2000" dirty="0" smtClean="0"/>
              <a:t>]-2-(4-</a:t>
            </a:r>
            <a:r>
              <a:rPr lang="zh-CN" altLang="zh-CN" sz="2000" dirty="0" smtClean="0"/>
              <a:t>吡啶甲基</a:t>
            </a:r>
            <a:r>
              <a:rPr lang="en-US" altLang="zh-CN" sz="2000" dirty="0" smtClean="0"/>
              <a:t>)</a:t>
            </a:r>
            <a:r>
              <a:rPr lang="zh-CN" altLang="zh-CN" sz="2000" dirty="0" smtClean="0"/>
              <a:t>氨基</a:t>
            </a:r>
            <a:r>
              <a:rPr lang="en-US" altLang="zh-CN" sz="2000" dirty="0" smtClean="0"/>
              <a:t>-3-</a:t>
            </a:r>
            <a:r>
              <a:rPr lang="zh-CN" altLang="zh-CN" sz="2000" dirty="0" smtClean="0"/>
              <a:t>吡啶甲酰胺甲磺酸盐</a:t>
            </a:r>
            <a:r>
              <a:rPr lang="en-US" altLang="zh-CN" sz="2000" dirty="0" smtClean="0"/>
              <a:t>A</a:t>
            </a:r>
            <a:r>
              <a:rPr lang="zh-CN" altLang="zh-CN" sz="2000" dirty="0" smtClean="0"/>
              <a:t>晶型，其特征在于，其</a:t>
            </a:r>
            <a:r>
              <a:rPr lang="en-US" altLang="zh-CN" sz="2000" dirty="0" smtClean="0"/>
              <a:t>XRPD</a:t>
            </a:r>
            <a:r>
              <a:rPr lang="zh-CN" altLang="zh-CN" sz="2000" dirty="0" smtClean="0"/>
              <a:t>图谱在</a:t>
            </a:r>
            <a:r>
              <a:rPr lang="en-US" altLang="zh-CN" sz="2000" dirty="0" smtClean="0"/>
              <a:t>2</a:t>
            </a:r>
            <a:r>
              <a:rPr lang="zh-CN" altLang="zh-CN" sz="2000" dirty="0" smtClean="0"/>
              <a:t>θ＝</a:t>
            </a:r>
            <a:r>
              <a:rPr lang="en-US" altLang="zh-CN" sz="2000" dirty="0" smtClean="0"/>
              <a:t>5.34</a:t>
            </a:r>
            <a:r>
              <a:rPr lang="zh-CN" altLang="zh-CN" sz="2000" dirty="0" smtClean="0"/>
              <a:t>、</a:t>
            </a:r>
            <a:r>
              <a:rPr lang="en-US" altLang="zh-CN" sz="2000" dirty="0" smtClean="0"/>
              <a:t>10.341</a:t>
            </a:r>
            <a:r>
              <a:rPr lang="zh-CN" altLang="zh-CN" sz="2000" dirty="0" smtClean="0"/>
              <a:t>、</a:t>
            </a:r>
            <a:r>
              <a:rPr lang="en-US" altLang="zh-CN" sz="2000" dirty="0" smtClean="0"/>
              <a:t>14.438</a:t>
            </a:r>
            <a:r>
              <a:rPr lang="zh-CN" altLang="zh-CN" sz="2000" dirty="0" smtClean="0"/>
              <a:t>、</a:t>
            </a:r>
            <a:r>
              <a:rPr lang="en-US" altLang="zh-CN" sz="2000" dirty="0" smtClean="0"/>
              <a:t>15.841</a:t>
            </a:r>
            <a:r>
              <a:rPr lang="zh-CN" altLang="zh-CN" sz="2000" dirty="0" smtClean="0"/>
              <a:t>、</a:t>
            </a:r>
            <a:r>
              <a:rPr lang="en-US" altLang="zh-CN" sz="2000" dirty="0" smtClean="0"/>
              <a:t>17.32</a:t>
            </a:r>
            <a:r>
              <a:rPr lang="zh-CN" altLang="zh-CN" sz="2000" dirty="0" smtClean="0"/>
              <a:t>、</a:t>
            </a:r>
            <a:r>
              <a:rPr lang="en-US" altLang="zh-CN" sz="2000" dirty="0" smtClean="0"/>
              <a:t>18.301</a:t>
            </a:r>
            <a:r>
              <a:rPr lang="zh-CN" altLang="zh-CN" sz="2000" dirty="0" smtClean="0"/>
              <a:t>、</a:t>
            </a:r>
            <a:r>
              <a:rPr lang="en-US" altLang="zh-CN" sz="2000" dirty="0" smtClean="0"/>
              <a:t>18.68</a:t>
            </a:r>
            <a:r>
              <a:rPr lang="zh-CN" altLang="zh-CN" sz="2000" dirty="0" smtClean="0"/>
              <a:t>、</a:t>
            </a:r>
            <a:r>
              <a:rPr lang="en-US" altLang="zh-CN" sz="2000" dirty="0" smtClean="0"/>
              <a:t>19.005</a:t>
            </a:r>
            <a:r>
              <a:rPr lang="zh-CN" altLang="zh-CN" sz="2000" dirty="0" smtClean="0"/>
              <a:t>、</a:t>
            </a:r>
            <a:r>
              <a:rPr lang="en-US" altLang="zh-CN" sz="2000" dirty="0" smtClean="0"/>
              <a:t>19.577</a:t>
            </a:r>
            <a:r>
              <a:rPr lang="zh-CN" altLang="zh-CN" sz="2000" dirty="0" smtClean="0"/>
              <a:t>、</a:t>
            </a:r>
            <a:r>
              <a:rPr lang="en-US" altLang="zh-CN" sz="2000" dirty="0" smtClean="0"/>
              <a:t>20.26</a:t>
            </a:r>
            <a:r>
              <a:rPr lang="zh-CN" altLang="zh-CN" sz="2000" dirty="0" smtClean="0"/>
              <a:t>、</a:t>
            </a:r>
            <a:r>
              <a:rPr lang="en-US" altLang="zh-CN" sz="2000" dirty="0" smtClean="0"/>
              <a:t>21.161</a:t>
            </a:r>
            <a:r>
              <a:rPr lang="zh-CN" altLang="zh-CN" sz="2000" dirty="0" smtClean="0"/>
              <a:t>、</a:t>
            </a:r>
            <a:r>
              <a:rPr lang="en-US" altLang="zh-CN" sz="2000" dirty="0" smtClean="0"/>
              <a:t>21.859</a:t>
            </a:r>
            <a:r>
              <a:rPr lang="zh-CN" altLang="zh-CN" sz="2000" dirty="0" smtClean="0"/>
              <a:t>、</a:t>
            </a:r>
            <a:r>
              <a:rPr lang="en-US" altLang="zh-CN" sz="2000" dirty="0" smtClean="0"/>
              <a:t>22.379</a:t>
            </a:r>
            <a:r>
              <a:rPr lang="zh-CN" altLang="zh-CN" sz="2000" dirty="0" smtClean="0"/>
              <a:t>、</a:t>
            </a:r>
            <a:r>
              <a:rPr lang="en-US" altLang="zh-CN" sz="2000" dirty="0" smtClean="0"/>
              <a:t>23.04</a:t>
            </a:r>
            <a:r>
              <a:rPr lang="zh-CN" altLang="zh-CN" sz="2000" dirty="0" smtClean="0"/>
              <a:t>、</a:t>
            </a:r>
            <a:r>
              <a:rPr lang="en-US" altLang="zh-CN" sz="2000" dirty="0" smtClean="0"/>
              <a:t>23.5</a:t>
            </a:r>
            <a:r>
              <a:rPr lang="zh-CN" altLang="zh-CN" sz="2000" dirty="0" smtClean="0"/>
              <a:t>、</a:t>
            </a:r>
            <a:r>
              <a:rPr lang="en-US" altLang="zh-CN" sz="2000" dirty="0" smtClean="0"/>
              <a:t>24.177</a:t>
            </a:r>
            <a:r>
              <a:rPr lang="zh-CN" altLang="zh-CN" sz="2000" dirty="0" smtClean="0"/>
              <a:t>、</a:t>
            </a:r>
            <a:r>
              <a:rPr lang="en-US" altLang="zh-CN" sz="2000" dirty="0" smtClean="0"/>
              <a:t>24.959</a:t>
            </a:r>
            <a:r>
              <a:rPr lang="zh-CN" altLang="zh-CN" sz="2000" dirty="0" smtClean="0"/>
              <a:t>、</a:t>
            </a:r>
            <a:r>
              <a:rPr lang="en-US" altLang="zh-CN" sz="2000" dirty="0" smtClean="0"/>
              <a:t>25.881</a:t>
            </a:r>
            <a:r>
              <a:rPr lang="zh-CN" altLang="zh-CN" sz="2000" dirty="0" smtClean="0"/>
              <a:t>、</a:t>
            </a:r>
            <a:r>
              <a:rPr lang="en-US" altLang="zh-CN" sz="2000" dirty="0" smtClean="0"/>
              <a:t>26.641</a:t>
            </a:r>
            <a:r>
              <a:rPr lang="zh-CN" altLang="zh-CN" sz="2000" dirty="0" smtClean="0"/>
              <a:t>、</a:t>
            </a:r>
            <a:r>
              <a:rPr lang="en-US" altLang="zh-CN" sz="2000" dirty="0" smtClean="0"/>
              <a:t>27.18</a:t>
            </a:r>
            <a:r>
              <a:rPr lang="zh-CN" altLang="zh-CN" sz="2000" dirty="0" smtClean="0"/>
              <a:t>、</a:t>
            </a:r>
            <a:r>
              <a:rPr lang="en-US" altLang="zh-CN" sz="2000" dirty="0" smtClean="0"/>
              <a:t>28.3</a:t>
            </a:r>
            <a:r>
              <a:rPr lang="zh-CN" altLang="zh-CN" sz="2000" dirty="0" smtClean="0"/>
              <a:t>、</a:t>
            </a:r>
            <a:r>
              <a:rPr lang="en-US" altLang="zh-CN" sz="2000" dirty="0" smtClean="0"/>
              <a:t>28.999</a:t>
            </a:r>
            <a:r>
              <a:rPr lang="zh-CN" altLang="zh-CN" sz="2000" dirty="0" smtClean="0"/>
              <a:t>、</a:t>
            </a:r>
            <a:r>
              <a:rPr lang="en-US" altLang="zh-CN" sz="2000" dirty="0" smtClean="0"/>
              <a:t>29.501</a:t>
            </a:r>
            <a:r>
              <a:rPr lang="zh-CN" altLang="zh-CN" sz="2000" dirty="0" smtClean="0"/>
              <a:t>、</a:t>
            </a:r>
            <a:r>
              <a:rPr lang="en-US" altLang="zh-CN" sz="2000" dirty="0" smtClean="0"/>
              <a:t>31.96</a:t>
            </a:r>
            <a:r>
              <a:rPr lang="zh-CN" altLang="zh-CN" sz="2000" dirty="0" smtClean="0"/>
              <a:t>、</a:t>
            </a:r>
            <a:r>
              <a:rPr lang="en-US" altLang="zh-CN" sz="2000" dirty="0" smtClean="0"/>
              <a:t>32.258</a:t>
            </a:r>
            <a:r>
              <a:rPr lang="zh-CN" altLang="zh-CN" sz="2000" dirty="0" smtClean="0"/>
              <a:t>、</a:t>
            </a:r>
            <a:r>
              <a:rPr lang="en-US" altLang="zh-CN" sz="2000" dirty="0" smtClean="0"/>
              <a:t>33.999</a:t>
            </a:r>
            <a:r>
              <a:rPr lang="zh-CN" altLang="zh-CN" sz="2000" dirty="0" smtClean="0"/>
              <a:t>、</a:t>
            </a:r>
            <a:r>
              <a:rPr lang="en-US" altLang="zh-CN" sz="2000" dirty="0" smtClean="0"/>
              <a:t>36.798</a:t>
            </a:r>
            <a:r>
              <a:rPr lang="zh-CN" altLang="zh-CN" sz="2000" dirty="0" smtClean="0"/>
              <a:t>、</a:t>
            </a:r>
            <a:r>
              <a:rPr lang="en-US" altLang="zh-CN" sz="2000" dirty="0" smtClean="0"/>
              <a:t>37.38</a:t>
            </a:r>
            <a:r>
              <a:rPr lang="zh-CN" altLang="zh-CN" sz="2000" dirty="0" smtClean="0"/>
              <a:t>、</a:t>
            </a:r>
            <a:r>
              <a:rPr lang="en-US" altLang="zh-CN" sz="2000" dirty="0" smtClean="0"/>
              <a:t>41.297</a:t>
            </a:r>
            <a:r>
              <a:rPr lang="zh-CN" altLang="zh-CN" sz="2000" dirty="0" smtClean="0"/>
              <a:t>处具有衍射峰，其中</a:t>
            </a:r>
            <a:r>
              <a:rPr lang="en-US" altLang="zh-CN" sz="2000" dirty="0" smtClean="0"/>
              <a:t>2</a:t>
            </a:r>
            <a:r>
              <a:rPr lang="zh-CN" altLang="zh-CN" sz="2000" dirty="0" smtClean="0"/>
              <a:t>θ值的误差范围为±</a:t>
            </a:r>
            <a:r>
              <a:rPr lang="en-US" altLang="zh-CN" sz="2000" dirty="0" smtClean="0"/>
              <a:t>0.2,</a:t>
            </a:r>
            <a:r>
              <a:rPr lang="zh-CN" altLang="zh-CN" sz="2000" dirty="0" smtClean="0"/>
              <a:t>含水量为</a:t>
            </a:r>
            <a:r>
              <a:rPr lang="en-US" altLang="zh-CN" sz="2000" dirty="0" smtClean="0"/>
              <a:t>2.5</a:t>
            </a:r>
            <a:r>
              <a:rPr lang="zh-CN" altLang="zh-CN" sz="2000" dirty="0" smtClean="0"/>
              <a:t>～</a:t>
            </a:r>
            <a:r>
              <a:rPr lang="en-US" altLang="zh-CN" sz="2000" dirty="0" smtClean="0"/>
              <a:t>4.5</a:t>
            </a:r>
            <a:r>
              <a:rPr lang="zh-CN" altLang="zh-CN" sz="2000" dirty="0" smtClean="0"/>
              <a:t>％。</a:t>
            </a:r>
            <a:endParaRPr lang="en-US" altLang="zh-CN" sz="2000" dirty="0" smtClean="0"/>
          </a:p>
          <a:p>
            <a:pPr marL="268288" indent="-268288"/>
            <a:r>
              <a:rPr lang="en-US" altLang="zh-CN" sz="2000" dirty="0" smtClean="0"/>
              <a:t>……</a:t>
            </a:r>
            <a:endParaRPr lang="zh-CN" altLang="zh-CN" sz="2000" dirty="0" smtClean="0"/>
          </a:p>
          <a:p>
            <a:pPr marL="268288" indent="-268288"/>
            <a:r>
              <a:rPr lang="en-US" altLang="zh-CN" sz="2000" dirty="0" smtClean="0"/>
              <a:t>3. </a:t>
            </a:r>
            <a:r>
              <a:rPr lang="zh-CN" altLang="zh-CN" sz="2000" dirty="0" smtClean="0"/>
              <a:t>如权利要求</a:t>
            </a:r>
            <a:r>
              <a:rPr lang="en-US" altLang="zh-CN" sz="2000" dirty="0" smtClean="0"/>
              <a:t>1</a:t>
            </a:r>
            <a:r>
              <a:rPr lang="zh-CN" altLang="zh-CN" sz="2000" dirty="0" smtClean="0"/>
              <a:t>所述的</a:t>
            </a:r>
            <a:r>
              <a:rPr lang="en-US" altLang="zh-CN" sz="2000" dirty="0" smtClean="0"/>
              <a:t>N-[4-(1-</a:t>
            </a:r>
            <a:r>
              <a:rPr lang="zh-CN" altLang="zh-CN" sz="2000" dirty="0" smtClean="0"/>
              <a:t>氰基环戊基</a:t>
            </a:r>
            <a:r>
              <a:rPr lang="en-US" altLang="zh-CN" sz="2000" dirty="0" smtClean="0"/>
              <a:t>)</a:t>
            </a:r>
            <a:r>
              <a:rPr lang="zh-CN" altLang="zh-CN" sz="2000" dirty="0" smtClean="0"/>
              <a:t>苯基</a:t>
            </a:r>
            <a:r>
              <a:rPr lang="en-US" altLang="zh-CN" sz="2000" dirty="0" smtClean="0"/>
              <a:t>]-2-(4-</a:t>
            </a:r>
            <a:r>
              <a:rPr lang="zh-CN" altLang="zh-CN" sz="2000" dirty="0" smtClean="0"/>
              <a:t>吡啶甲基</a:t>
            </a:r>
            <a:r>
              <a:rPr lang="en-US" altLang="zh-CN" sz="2000" dirty="0" smtClean="0"/>
              <a:t>)</a:t>
            </a:r>
            <a:r>
              <a:rPr lang="zh-CN" altLang="zh-CN" sz="2000" dirty="0" smtClean="0"/>
              <a:t>氨基</a:t>
            </a:r>
            <a:r>
              <a:rPr lang="en-US" altLang="zh-CN" sz="2000" dirty="0" smtClean="0"/>
              <a:t>-3-</a:t>
            </a:r>
            <a:r>
              <a:rPr lang="zh-CN" altLang="zh-CN" sz="2000" dirty="0" smtClean="0"/>
              <a:t>吡啶甲酰胺甲磺酸盐</a:t>
            </a:r>
            <a:r>
              <a:rPr lang="en-US" altLang="zh-CN" sz="2000" dirty="0" smtClean="0"/>
              <a:t>A</a:t>
            </a:r>
            <a:r>
              <a:rPr lang="zh-CN" altLang="zh-CN" sz="2000" dirty="0" smtClean="0"/>
              <a:t>晶型，其特征在于，所述的</a:t>
            </a:r>
            <a:r>
              <a:rPr lang="en-US" altLang="zh-CN" sz="2000" dirty="0" smtClean="0"/>
              <a:t>N-[4-(1-</a:t>
            </a:r>
            <a:r>
              <a:rPr lang="zh-CN" altLang="zh-CN" sz="2000" dirty="0" smtClean="0"/>
              <a:t>氰基环戊基</a:t>
            </a:r>
            <a:r>
              <a:rPr lang="en-US" altLang="zh-CN" sz="2000" dirty="0" smtClean="0"/>
              <a:t>)</a:t>
            </a:r>
            <a:r>
              <a:rPr lang="zh-CN" altLang="zh-CN" sz="2000" dirty="0" smtClean="0"/>
              <a:t>苯基</a:t>
            </a:r>
            <a:r>
              <a:rPr lang="en-US" altLang="zh-CN" sz="2000" dirty="0" smtClean="0"/>
              <a:t>]-2-(4-</a:t>
            </a:r>
            <a:r>
              <a:rPr lang="zh-CN" altLang="zh-CN" sz="2000" dirty="0" smtClean="0"/>
              <a:t>吡啶甲基</a:t>
            </a:r>
            <a:r>
              <a:rPr lang="en-US" altLang="zh-CN" sz="2000" dirty="0" smtClean="0"/>
              <a:t>)</a:t>
            </a:r>
            <a:r>
              <a:rPr lang="zh-CN" altLang="zh-CN" sz="2000" dirty="0" smtClean="0"/>
              <a:t>氨基</a:t>
            </a:r>
            <a:r>
              <a:rPr lang="en-US" altLang="zh-CN" sz="2000" dirty="0" smtClean="0"/>
              <a:t>-3-</a:t>
            </a:r>
            <a:r>
              <a:rPr lang="zh-CN" altLang="zh-CN" sz="2000" dirty="0" smtClean="0"/>
              <a:t>吡啶甲酰胺甲磺酸盐</a:t>
            </a:r>
            <a:r>
              <a:rPr lang="en-US" altLang="zh-CN" sz="2000" dirty="0" smtClean="0"/>
              <a:t>A</a:t>
            </a:r>
            <a:r>
              <a:rPr lang="zh-CN" altLang="zh-CN" sz="2000" dirty="0" smtClean="0"/>
              <a:t>晶型为</a:t>
            </a:r>
            <a:r>
              <a:rPr lang="zh-CN" altLang="zh-CN" sz="2000" b="1" dirty="0" smtClean="0">
                <a:solidFill>
                  <a:srgbClr val="FF0000"/>
                </a:solidFill>
              </a:rPr>
              <a:t>一水合甲磺酸盐</a:t>
            </a:r>
            <a:r>
              <a:rPr lang="zh-CN" altLang="zh-CN" sz="2000" dirty="0" smtClean="0"/>
              <a:t>。</a:t>
            </a:r>
          </a:p>
          <a:p>
            <a:endParaRPr lang="zh-CN" altLang="en-US" dirty="0"/>
          </a:p>
        </p:txBody>
      </p:sp>
    </p:spTree>
    <p:extLst>
      <p:ext uri="{BB962C8B-B14F-4D97-AF65-F5344CB8AC3E}">
        <p14:creationId xmlns="" xmlns:p14="http://schemas.microsoft.com/office/powerpoint/2010/main" val="213885998"/>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a:t>
            </a:r>
            <a:r>
              <a:rPr lang="zh-CN" altLang="en-US" dirty="0"/>
              <a:t>典型意义 </a:t>
            </a:r>
            <a:endParaRPr lang="en-GB" dirty="0"/>
          </a:p>
        </p:txBody>
      </p:sp>
      <p:sp>
        <p:nvSpPr>
          <p:cNvPr id="5" name="灯片编号占位符 4"/>
          <p:cNvSpPr>
            <a:spLocks noGrp="1"/>
          </p:cNvSpPr>
          <p:nvPr>
            <p:ph type="sldNum" sz="quarter" idx="12"/>
          </p:nvPr>
        </p:nvSpPr>
        <p:spPr/>
        <p:txBody>
          <a:bodyPr/>
          <a:lstStyle/>
          <a:p>
            <a:pPr>
              <a:defRPr/>
            </a:pPr>
            <a:fld id="{22D04255-3A70-43C4-AE64-3F52340821D6}" type="slidenum">
              <a:rPr lang="en-US" altLang="zh-CN" smtClean="0"/>
              <a:pPr>
                <a:defRPr/>
              </a:pPr>
              <a:t>8</a:t>
            </a:fld>
            <a:endParaRPr lang="en-US" altLang="zh-CN"/>
          </a:p>
        </p:txBody>
      </p:sp>
      <p:sp>
        <p:nvSpPr>
          <p:cNvPr id="6" name="Rectangle 10">
            <a:extLst>
              <a:ext uri="{FF2B5EF4-FFF2-40B4-BE49-F238E27FC236}">
                <a16:creationId xmlns="" xmlns:a16="http://schemas.microsoft.com/office/drawing/2014/main" id="{31C50167-09AC-4912-9D72-8C2DCC1B2454}"/>
              </a:ext>
            </a:extLst>
          </p:cNvPr>
          <p:cNvSpPr>
            <a:spLocks noChangeArrowheads="1"/>
          </p:cNvSpPr>
          <p:nvPr/>
        </p:nvSpPr>
        <p:spPr bwMode="auto">
          <a:xfrm>
            <a:off x="611560" y="1131590"/>
            <a:ext cx="504056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eaLnBrk="0" hangingPunct="0"/>
            <a:r>
              <a:rPr lang="zh-CN" altLang="en-US" sz="3200" b="1" dirty="0">
                <a:solidFill>
                  <a:srgbClr val="00366C"/>
                </a:solidFill>
                <a:ea typeface="黑体" pitchFamily="49" charset="-122"/>
                <a:cs typeface="Arial" pitchFamily="34" charset="0"/>
              </a:rPr>
              <a:t>晶体发明的优先权</a:t>
            </a:r>
          </a:p>
        </p:txBody>
      </p:sp>
      <p:sp>
        <p:nvSpPr>
          <p:cNvPr id="7" name="矩形 19">
            <a:extLst>
              <a:ext uri="{FF2B5EF4-FFF2-40B4-BE49-F238E27FC236}">
                <a16:creationId xmlns="" xmlns:a16="http://schemas.microsoft.com/office/drawing/2014/main" id="{B0E4331A-40C9-4ECE-B526-70EB6E038FBB}"/>
              </a:ext>
            </a:extLst>
          </p:cNvPr>
          <p:cNvSpPr>
            <a:spLocks noChangeArrowheads="1"/>
          </p:cNvSpPr>
          <p:nvPr/>
        </p:nvSpPr>
        <p:spPr bwMode="gray">
          <a:xfrm>
            <a:off x="500034" y="1257355"/>
            <a:ext cx="42863" cy="360000"/>
          </a:xfrm>
          <a:prstGeom prst="rect">
            <a:avLst/>
          </a:prstGeom>
          <a:solidFill>
            <a:srgbClr val="FF990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17347D"/>
              </a:solidFill>
              <a:latin typeface="Calibri"/>
            </a:endParaRPr>
          </a:p>
        </p:txBody>
      </p:sp>
      <p:grpSp>
        <p:nvGrpSpPr>
          <p:cNvPr id="77" name="组合 76">
            <a:extLst>
              <a:ext uri="{FF2B5EF4-FFF2-40B4-BE49-F238E27FC236}">
                <a16:creationId xmlns="" xmlns:a16="http://schemas.microsoft.com/office/drawing/2014/main" id="{94374D45-9D73-4AD3-A38A-E1CB5030AADA}"/>
              </a:ext>
            </a:extLst>
          </p:cNvPr>
          <p:cNvGrpSpPr/>
          <p:nvPr/>
        </p:nvGrpSpPr>
        <p:grpSpPr>
          <a:xfrm>
            <a:off x="827584" y="1833190"/>
            <a:ext cx="2160000" cy="2680710"/>
            <a:chOff x="827584" y="1833190"/>
            <a:chExt cx="2160000" cy="2680710"/>
          </a:xfrm>
        </p:grpSpPr>
        <p:sp>
          <p:nvSpPr>
            <p:cNvPr id="43" name="AutoShape 3">
              <a:extLst>
                <a:ext uri="{FF2B5EF4-FFF2-40B4-BE49-F238E27FC236}">
                  <a16:creationId xmlns="" xmlns:a16="http://schemas.microsoft.com/office/drawing/2014/main" id="{70911094-414A-40CC-9663-1762555CF257}"/>
                </a:ext>
              </a:extLst>
            </p:cNvPr>
            <p:cNvSpPr>
              <a:spLocks noChangeArrowheads="1"/>
            </p:cNvSpPr>
            <p:nvPr/>
          </p:nvSpPr>
          <p:spPr bwMode="gray">
            <a:xfrm>
              <a:off x="827584" y="2036209"/>
              <a:ext cx="2160000" cy="2477691"/>
            </a:xfrm>
            <a:prstGeom prst="bevel">
              <a:avLst>
                <a:gd name="adj" fmla="val 1495"/>
              </a:avLst>
            </a:prstGeom>
            <a:gradFill rotWithShape="1">
              <a:gsLst>
                <a:gs pos="0">
                  <a:srgbClr val="77B7E7"/>
                </a:gs>
                <a:gs pos="100000">
                  <a:srgbClr val="77B7E7">
                    <a:gamma/>
                    <a:tint val="12549"/>
                    <a:invGamma/>
                  </a:srgbClr>
                </a:gs>
              </a:gsLst>
              <a:lin ang="5400000" scaled="1"/>
            </a:gradFill>
            <a:ln>
              <a:noFill/>
            </a:ln>
            <a:effectLst>
              <a:outerShdw dist="107763" dir="2700000" algn="ctr" rotWithShape="0">
                <a:srgbClr val="1C1C1C">
                  <a:alpha val="50000"/>
                </a:srgbClr>
              </a:outerShdw>
            </a:effectLst>
            <a:extLst>
              <a:ext uri="{91240B29-F687-4F45-9708-019B960494DF}">
                <a14:hiddenLine xmlns="" xmlns:a14="http://schemas.microsoft.com/office/drawing/2010/main" w="19050" algn="ctr">
                  <a:solidFill>
                    <a:srgbClr val="000000"/>
                  </a:solidFill>
                  <a:miter lim="800000"/>
                  <a:headEnd/>
                  <a:tailEnd/>
                </a14:hiddenLine>
              </a:ext>
            </a:ex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sp>
          <p:nvSpPr>
            <p:cNvPr id="44" name="AutoShape 4">
              <a:extLst>
                <a:ext uri="{FF2B5EF4-FFF2-40B4-BE49-F238E27FC236}">
                  <a16:creationId xmlns="" xmlns:a16="http://schemas.microsoft.com/office/drawing/2014/main" id="{BAAFAF73-2264-49F6-86CA-BC5E5C551F80}"/>
                </a:ext>
              </a:extLst>
            </p:cNvPr>
            <p:cNvSpPr>
              <a:spLocks noChangeArrowheads="1"/>
            </p:cNvSpPr>
            <p:nvPr/>
          </p:nvSpPr>
          <p:spPr bwMode="gray">
            <a:xfrm>
              <a:off x="1287220" y="1833190"/>
              <a:ext cx="1227535" cy="379810"/>
            </a:xfrm>
            <a:prstGeom prst="roundRect">
              <a:avLst>
                <a:gd name="adj" fmla="val 0"/>
              </a:avLst>
            </a:prstGeom>
            <a:gradFill rotWithShape="1">
              <a:gsLst>
                <a:gs pos="0">
                  <a:srgbClr val="FFFFFF"/>
                </a:gs>
                <a:gs pos="100000">
                  <a:srgbClr val="FFFFFF">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defTabSz="685800" eaLnBrk="0" hangingPunct="0"/>
              <a:endParaRPr lang="zh-CN" altLang="en-US" sz="1350">
                <a:solidFill>
                  <a:srgbClr val="17347D"/>
                </a:solidFill>
                <a:latin typeface="Arial" charset="0"/>
                <a:cs typeface="Arial" charset="0"/>
              </a:endParaRPr>
            </a:p>
          </p:txBody>
        </p:sp>
        <p:sp>
          <p:nvSpPr>
            <p:cNvPr id="45" name="Rectangle 5">
              <a:extLst>
                <a:ext uri="{FF2B5EF4-FFF2-40B4-BE49-F238E27FC236}">
                  <a16:creationId xmlns="" xmlns:a16="http://schemas.microsoft.com/office/drawing/2014/main" id="{F17876F2-B178-490E-8230-ECBC80E2C34C}"/>
                </a:ext>
              </a:extLst>
            </p:cNvPr>
            <p:cNvSpPr>
              <a:spLocks noChangeArrowheads="1"/>
            </p:cNvSpPr>
            <p:nvPr/>
          </p:nvSpPr>
          <p:spPr bwMode="gray">
            <a:xfrm>
              <a:off x="1670156" y="1839201"/>
              <a:ext cx="47000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algn="ctr" defTabSz="685800"/>
              <a:r>
                <a:rPr lang="en-US" altLang="zh-CN" sz="2000" b="1" dirty="0">
                  <a:solidFill>
                    <a:srgbClr val="1C1C1C"/>
                  </a:solidFill>
                  <a:latin typeface="Arial" charset="0"/>
                  <a:cs typeface="Arial" charset="0"/>
                </a:rPr>
                <a:t>01</a:t>
              </a:r>
            </a:p>
          </p:txBody>
        </p:sp>
        <p:sp>
          <p:nvSpPr>
            <p:cNvPr id="52" name="Rectangle 12">
              <a:extLst>
                <a:ext uri="{FF2B5EF4-FFF2-40B4-BE49-F238E27FC236}">
                  <a16:creationId xmlns="" xmlns:a16="http://schemas.microsoft.com/office/drawing/2014/main" id="{4985C626-5E4D-4CF5-9093-C98DF4EB06AC}"/>
                </a:ext>
              </a:extLst>
            </p:cNvPr>
            <p:cNvSpPr>
              <a:spLocks noChangeArrowheads="1"/>
            </p:cNvSpPr>
            <p:nvPr/>
          </p:nvSpPr>
          <p:spPr bwMode="black">
            <a:xfrm>
              <a:off x="1016093" y="2379985"/>
              <a:ext cx="1683699" cy="13295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defTabSz="685800">
                <a:lnSpc>
                  <a:spcPct val="110000"/>
                </a:lnSpc>
              </a:pPr>
              <a:r>
                <a:rPr lang="zh-CN" altLang="en-US" sz="2400" b="1" dirty="0">
                  <a:solidFill>
                    <a:srgbClr val="1C1C1C"/>
                  </a:solidFill>
                  <a:latin typeface="Arial" charset="0"/>
                  <a:cs typeface="Arial" charset="0"/>
                </a:rPr>
                <a:t>判断基础：</a:t>
              </a:r>
              <a:endParaRPr lang="en-US" altLang="zh-CN" sz="2400" b="1" dirty="0">
                <a:solidFill>
                  <a:srgbClr val="1C1C1C"/>
                </a:solidFill>
                <a:latin typeface="Arial" charset="0"/>
                <a:cs typeface="Arial" charset="0"/>
              </a:endParaRPr>
            </a:p>
            <a:p>
              <a:pPr defTabSz="685800">
                <a:lnSpc>
                  <a:spcPct val="110000"/>
                </a:lnSpc>
                <a:spcBef>
                  <a:spcPts val="1200"/>
                </a:spcBef>
              </a:pPr>
              <a:r>
                <a:rPr lang="zh-CN" altLang="en-US" sz="2000" b="1" dirty="0">
                  <a:solidFill>
                    <a:srgbClr val="002346"/>
                  </a:solidFill>
                  <a:latin typeface="Arial" charset="0"/>
                  <a:cs typeface="Arial" charset="0"/>
                </a:rPr>
                <a:t>权利要求</a:t>
              </a:r>
              <a:r>
                <a:rPr lang="en-US" altLang="zh-CN" sz="2000" b="1" dirty="0">
                  <a:solidFill>
                    <a:srgbClr val="002346"/>
                  </a:solidFill>
                  <a:latin typeface="Arial" charset="0"/>
                  <a:cs typeface="Arial" charset="0"/>
                </a:rPr>
                <a:t> or </a:t>
              </a:r>
              <a:r>
                <a:rPr lang="zh-CN" altLang="en-US" sz="2000" b="1" dirty="0">
                  <a:solidFill>
                    <a:srgbClr val="002346"/>
                  </a:solidFill>
                  <a:latin typeface="Arial" charset="0"/>
                  <a:cs typeface="Arial" charset="0"/>
                </a:rPr>
                <a:t>实施例？</a:t>
              </a:r>
            </a:p>
          </p:txBody>
        </p:sp>
      </p:grpSp>
      <p:grpSp>
        <p:nvGrpSpPr>
          <p:cNvPr id="78" name="组合 77">
            <a:extLst>
              <a:ext uri="{FF2B5EF4-FFF2-40B4-BE49-F238E27FC236}">
                <a16:creationId xmlns="" xmlns:a16="http://schemas.microsoft.com/office/drawing/2014/main" id="{EDF0C654-5CEC-4B33-9C7C-2E3E5AF11224}"/>
              </a:ext>
            </a:extLst>
          </p:cNvPr>
          <p:cNvGrpSpPr/>
          <p:nvPr/>
        </p:nvGrpSpPr>
        <p:grpSpPr>
          <a:xfrm>
            <a:off x="3502501" y="1828725"/>
            <a:ext cx="2160000" cy="2685175"/>
            <a:chOff x="3502501" y="1828725"/>
            <a:chExt cx="2160000" cy="2685175"/>
          </a:xfrm>
        </p:grpSpPr>
        <p:sp>
          <p:nvSpPr>
            <p:cNvPr id="46" name="AutoShape 6">
              <a:extLst>
                <a:ext uri="{FF2B5EF4-FFF2-40B4-BE49-F238E27FC236}">
                  <a16:creationId xmlns="" xmlns:a16="http://schemas.microsoft.com/office/drawing/2014/main" id="{B94E3616-6151-4045-B08A-4AE993A1CE1B}"/>
                </a:ext>
              </a:extLst>
            </p:cNvPr>
            <p:cNvSpPr>
              <a:spLocks noChangeArrowheads="1"/>
            </p:cNvSpPr>
            <p:nvPr/>
          </p:nvSpPr>
          <p:spPr bwMode="gray">
            <a:xfrm>
              <a:off x="3502501" y="2036209"/>
              <a:ext cx="2160000" cy="2477691"/>
            </a:xfrm>
            <a:prstGeom prst="bevel">
              <a:avLst>
                <a:gd name="adj" fmla="val 1495"/>
              </a:avLst>
            </a:prstGeom>
            <a:gradFill rotWithShape="1">
              <a:gsLst>
                <a:gs pos="0">
                  <a:srgbClr val="969696"/>
                </a:gs>
                <a:gs pos="100000">
                  <a:srgbClr val="969696">
                    <a:gamma/>
                    <a:tint val="15686"/>
                    <a:invGamma/>
                  </a:srgbClr>
                </a:gs>
              </a:gsLst>
              <a:lin ang="5400000" scaled="1"/>
            </a:gradFill>
            <a:ln>
              <a:noFill/>
            </a:ln>
            <a:effectLst>
              <a:outerShdw dist="107763" dir="2700000" algn="ctr" rotWithShape="0">
                <a:srgbClr val="1C1C1C">
                  <a:alpha val="50000"/>
                </a:srgbClr>
              </a:outerShdw>
            </a:effectLst>
            <a:extLst>
              <a:ext uri="{91240B29-F687-4F45-9708-019B960494DF}">
                <a14:hiddenLine xmlns="" xmlns:a14="http://schemas.microsoft.com/office/drawing/2010/main" w="19050" algn="ctr">
                  <a:solidFill>
                    <a:srgbClr val="000000"/>
                  </a:solidFill>
                  <a:miter lim="800000"/>
                  <a:headEnd/>
                  <a:tailEnd/>
                </a14:hiddenLine>
              </a:ext>
            </a:ex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sp>
          <p:nvSpPr>
            <p:cNvPr id="47" name="AutoShape 7">
              <a:extLst>
                <a:ext uri="{FF2B5EF4-FFF2-40B4-BE49-F238E27FC236}">
                  <a16:creationId xmlns="" xmlns:a16="http://schemas.microsoft.com/office/drawing/2014/main" id="{5C804203-620E-46EE-BB13-4E72DB0F88B9}"/>
                </a:ext>
              </a:extLst>
            </p:cNvPr>
            <p:cNvSpPr>
              <a:spLocks noChangeArrowheads="1"/>
            </p:cNvSpPr>
            <p:nvPr/>
          </p:nvSpPr>
          <p:spPr bwMode="gray">
            <a:xfrm>
              <a:off x="3957620" y="1828725"/>
              <a:ext cx="1228725" cy="379810"/>
            </a:xfrm>
            <a:prstGeom prst="roundRect">
              <a:avLst>
                <a:gd name="adj" fmla="val 0"/>
              </a:avLst>
            </a:prstGeom>
            <a:gradFill rotWithShape="1">
              <a:gsLst>
                <a:gs pos="0">
                  <a:srgbClr val="FFFFFF"/>
                </a:gs>
                <a:gs pos="100000">
                  <a:srgbClr val="FFFFFF">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defTabSz="685800" eaLnBrk="0" hangingPunct="0"/>
              <a:endParaRPr lang="zh-CN" altLang="en-US" sz="1350">
                <a:solidFill>
                  <a:srgbClr val="17347D"/>
                </a:solidFill>
                <a:latin typeface="Arial" charset="0"/>
                <a:cs typeface="Arial" charset="0"/>
              </a:endParaRPr>
            </a:p>
          </p:txBody>
        </p:sp>
        <p:sp>
          <p:nvSpPr>
            <p:cNvPr id="48" name="Rectangle 8">
              <a:extLst>
                <a:ext uri="{FF2B5EF4-FFF2-40B4-BE49-F238E27FC236}">
                  <a16:creationId xmlns="" xmlns:a16="http://schemas.microsoft.com/office/drawing/2014/main" id="{91EC9279-A5A7-4D2E-8382-7667F5C0E377}"/>
                </a:ext>
              </a:extLst>
            </p:cNvPr>
            <p:cNvSpPr>
              <a:spLocks noChangeArrowheads="1"/>
            </p:cNvSpPr>
            <p:nvPr/>
          </p:nvSpPr>
          <p:spPr bwMode="gray">
            <a:xfrm>
              <a:off x="4306479" y="1834736"/>
              <a:ext cx="54053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algn="ctr" defTabSz="685800"/>
              <a:r>
                <a:rPr lang="en-US" altLang="zh-CN" sz="2000" b="1" dirty="0">
                  <a:solidFill>
                    <a:srgbClr val="1C1C1C"/>
                  </a:solidFill>
                  <a:latin typeface="Arial" charset="0"/>
                  <a:cs typeface="Arial" charset="0"/>
                </a:rPr>
                <a:t>02 </a:t>
              </a:r>
            </a:p>
          </p:txBody>
        </p:sp>
        <p:sp>
          <p:nvSpPr>
            <p:cNvPr id="71" name="Rectangle 31">
              <a:extLst>
                <a:ext uri="{FF2B5EF4-FFF2-40B4-BE49-F238E27FC236}">
                  <a16:creationId xmlns="" xmlns:a16="http://schemas.microsoft.com/office/drawing/2014/main" id="{272C29A4-B3F7-4199-AE23-AFEA3B01DAAD}"/>
                </a:ext>
              </a:extLst>
            </p:cNvPr>
            <p:cNvSpPr>
              <a:spLocks noChangeArrowheads="1"/>
            </p:cNvSpPr>
            <p:nvPr/>
          </p:nvSpPr>
          <p:spPr bwMode="black">
            <a:xfrm>
              <a:off x="3648948" y="2382366"/>
              <a:ext cx="1787148" cy="1276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defTabSz="685800">
                <a:lnSpc>
                  <a:spcPct val="110000"/>
                </a:lnSpc>
              </a:pPr>
              <a:r>
                <a:rPr lang="zh-CN" altLang="en-US" sz="2400" b="1" dirty="0">
                  <a:solidFill>
                    <a:srgbClr val="1C1C1C"/>
                  </a:solidFill>
                  <a:latin typeface="Arial" charset="0"/>
                  <a:cs typeface="Arial" charset="0"/>
                </a:rPr>
                <a:t>优先权必须受先申请原则的限制 </a:t>
              </a:r>
            </a:p>
          </p:txBody>
        </p:sp>
      </p:grpSp>
      <p:grpSp>
        <p:nvGrpSpPr>
          <p:cNvPr id="79" name="组合 78">
            <a:extLst>
              <a:ext uri="{FF2B5EF4-FFF2-40B4-BE49-F238E27FC236}">
                <a16:creationId xmlns="" xmlns:a16="http://schemas.microsoft.com/office/drawing/2014/main" id="{7E6E97C8-5B39-4DD5-B9BE-6732BC7E7AC5}"/>
              </a:ext>
            </a:extLst>
          </p:cNvPr>
          <p:cNvGrpSpPr/>
          <p:nvPr/>
        </p:nvGrpSpPr>
        <p:grpSpPr>
          <a:xfrm>
            <a:off x="6286512" y="1828725"/>
            <a:ext cx="2173920" cy="2685175"/>
            <a:chOff x="6286512" y="1828725"/>
            <a:chExt cx="2173920" cy="2685175"/>
          </a:xfrm>
        </p:grpSpPr>
        <p:sp>
          <p:nvSpPr>
            <p:cNvPr id="49" name="AutoShape 9">
              <a:extLst>
                <a:ext uri="{FF2B5EF4-FFF2-40B4-BE49-F238E27FC236}">
                  <a16:creationId xmlns="" xmlns:a16="http://schemas.microsoft.com/office/drawing/2014/main" id="{18DA4C72-E5A9-459B-8928-DE584EFE4170}"/>
                </a:ext>
              </a:extLst>
            </p:cNvPr>
            <p:cNvSpPr>
              <a:spLocks noChangeArrowheads="1"/>
            </p:cNvSpPr>
            <p:nvPr/>
          </p:nvSpPr>
          <p:spPr bwMode="gray">
            <a:xfrm>
              <a:off x="6300432" y="2036209"/>
              <a:ext cx="2160000" cy="2477691"/>
            </a:xfrm>
            <a:prstGeom prst="bevel">
              <a:avLst>
                <a:gd name="adj" fmla="val 1495"/>
              </a:avLst>
            </a:prstGeom>
            <a:gradFill rotWithShape="1">
              <a:gsLst>
                <a:gs pos="0">
                  <a:srgbClr val="9999FF"/>
                </a:gs>
                <a:gs pos="100000">
                  <a:srgbClr val="9999FF">
                    <a:gamma/>
                    <a:tint val="25490"/>
                    <a:invGamma/>
                  </a:srgbClr>
                </a:gs>
              </a:gsLst>
              <a:lin ang="5400000" scaled="1"/>
            </a:gradFill>
            <a:ln>
              <a:noFill/>
            </a:ln>
            <a:effectLst>
              <a:outerShdw dist="107763" dir="2700000" algn="ctr" rotWithShape="0">
                <a:srgbClr val="1C1C1C">
                  <a:alpha val="50000"/>
                </a:srgbClr>
              </a:outerShdw>
            </a:effectLst>
            <a:extLst>
              <a:ext uri="{91240B29-F687-4F45-9708-019B960494DF}">
                <a14:hiddenLine xmlns="" xmlns:a14="http://schemas.microsoft.com/office/drawing/2010/main" w="19050" algn="ctr">
                  <a:solidFill>
                    <a:srgbClr val="000000"/>
                  </a:solidFill>
                  <a:miter lim="800000"/>
                  <a:headEnd/>
                  <a:tailEnd/>
                </a14:hiddenLine>
              </a:ext>
            </a:ex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sp>
          <p:nvSpPr>
            <p:cNvPr id="50" name="AutoShape 10">
              <a:extLst>
                <a:ext uri="{FF2B5EF4-FFF2-40B4-BE49-F238E27FC236}">
                  <a16:creationId xmlns="" xmlns:a16="http://schemas.microsoft.com/office/drawing/2014/main" id="{423177B5-3372-49ED-9691-2195BBFD19AD}"/>
                </a:ext>
              </a:extLst>
            </p:cNvPr>
            <p:cNvSpPr>
              <a:spLocks noChangeArrowheads="1"/>
            </p:cNvSpPr>
            <p:nvPr/>
          </p:nvSpPr>
          <p:spPr bwMode="gray">
            <a:xfrm>
              <a:off x="6789963" y="1828725"/>
              <a:ext cx="1227535" cy="379810"/>
            </a:xfrm>
            <a:prstGeom prst="roundRect">
              <a:avLst>
                <a:gd name="adj" fmla="val 0"/>
              </a:avLst>
            </a:prstGeom>
            <a:gradFill rotWithShape="1">
              <a:gsLst>
                <a:gs pos="0">
                  <a:srgbClr val="FFFFFF"/>
                </a:gs>
                <a:gs pos="100000">
                  <a:srgbClr val="FFFFFF">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defTabSz="685800" eaLnBrk="0" hangingPunct="0"/>
              <a:endParaRPr lang="zh-CN" altLang="en-US" sz="1350">
                <a:solidFill>
                  <a:srgbClr val="17347D"/>
                </a:solidFill>
                <a:latin typeface="Arial" charset="0"/>
                <a:cs typeface="Arial" charset="0"/>
              </a:endParaRPr>
            </a:p>
          </p:txBody>
        </p:sp>
        <p:sp>
          <p:nvSpPr>
            <p:cNvPr id="51" name="Rectangle 11">
              <a:extLst>
                <a:ext uri="{FF2B5EF4-FFF2-40B4-BE49-F238E27FC236}">
                  <a16:creationId xmlns="" xmlns:a16="http://schemas.microsoft.com/office/drawing/2014/main" id="{910B0C89-AE33-46EA-910A-F21F2680879F}"/>
                </a:ext>
              </a:extLst>
            </p:cNvPr>
            <p:cNvSpPr>
              <a:spLocks noChangeArrowheads="1"/>
            </p:cNvSpPr>
            <p:nvPr/>
          </p:nvSpPr>
          <p:spPr bwMode="gray">
            <a:xfrm>
              <a:off x="7170518" y="1834736"/>
              <a:ext cx="47000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algn="ctr" defTabSz="685800"/>
              <a:r>
                <a:rPr lang="en-US" altLang="zh-CN" sz="2000" b="1" dirty="0">
                  <a:solidFill>
                    <a:srgbClr val="1C1C1C"/>
                  </a:solidFill>
                  <a:latin typeface="Arial" charset="0"/>
                  <a:cs typeface="Arial" charset="0"/>
                </a:rPr>
                <a:t>03</a:t>
              </a:r>
            </a:p>
          </p:txBody>
        </p:sp>
        <p:grpSp>
          <p:nvGrpSpPr>
            <p:cNvPr id="53" name="Group 13">
              <a:extLst>
                <a:ext uri="{FF2B5EF4-FFF2-40B4-BE49-F238E27FC236}">
                  <a16:creationId xmlns="" xmlns:a16="http://schemas.microsoft.com/office/drawing/2014/main" id="{9BE9D020-8E9E-470C-8B08-F1780CED278D}"/>
                </a:ext>
              </a:extLst>
            </p:cNvPr>
            <p:cNvGrpSpPr>
              <a:grpSpLocks/>
            </p:cNvGrpSpPr>
            <p:nvPr/>
          </p:nvGrpSpPr>
          <p:grpSpPr bwMode="auto">
            <a:xfrm rot="-5400000">
              <a:off x="7665785" y="3769731"/>
              <a:ext cx="636984" cy="686991"/>
              <a:chOff x="173" y="1670"/>
              <a:chExt cx="676" cy="727"/>
            </a:xfrm>
          </p:grpSpPr>
          <p:sp>
            <p:nvSpPr>
              <p:cNvPr id="54" name="Oval 14">
                <a:extLst>
                  <a:ext uri="{FF2B5EF4-FFF2-40B4-BE49-F238E27FC236}">
                    <a16:creationId xmlns="" xmlns:a16="http://schemas.microsoft.com/office/drawing/2014/main" id="{E97C1E3A-34D1-4112-8CBB-5E3C13E54842}"/>
                  </a:ext>
                </a:extLst>
              </p:cNvPr>
              <p:cNvSpPr>
                <a:spLocks noChangeArrowheads="1"/>
              </p:cNvSpPr>
              <p:nvPr/>
            </p:nvSpPr>
            <p:spPr bwMode="gray">
              <a:xfrm>
                <a:off x="441" y="1670"/>
                <a:ext cx="111" cy="105"/>
              </a:xfrm>
              <a:prstGeom prst="ellipse">
                <a:avLst/>
              </a:prstGeom>
              <a:solidFill>
                <a:srgbClr val="1C1C1C"/>
              </a:solidFill>
              <a:ln w="9525" algn="ctr">
                <a:solidFill>
                  <a:srgbClr val="1C1C1C"/>
                </a:solidFill>
                <a:round/>
                <a:headEnd/>
                <a:tailEnd/>
              </a:ln>
              <a:effectLst>
                <a:outerShdw dist="17961" dir="2700000" algn="ctr" rotWithShape="0">
                  <a:srgbClr val="FFFFFF">
                    <a:alpha val="50000"/>
                  </a:srgbClr>
                </a:outerShdw>
              </a:effectLst>
            </p:spPr>
            <p:txBody>
              <a:bodyPr vert="eaVert"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sp>
            <p:nvSpPr>
              <p:cNvPr id="55" name="Oval 15">
                <a:extLst>
                  <a:ext uri="{FF2B5EF4-FFF2-40B4-BE49-F238E27FC236}">
                    <a16:creationId xmlns="" xmlns:a16="http://schemas.microsoft.com/office/drawing/2014/main" id="{DEEAC40B-F288-43AA-BE00-023A0C34CD5A}"/>
                  </a:ext>
                </a:extLst>
              </p:cNvPr>
              <p:cNvSpPr>
                <a:spLocks noChangeArrowheads="1"/>
              </p:cNvSpPr>
              <p:nvPr/>
            </p:nvSpPr>
            <p:spPr bwMode="gray">
              <a:xfrm>
                <a:off x="275" y="1959"/>
                <a:ext cx="157" cy="149"/>
              </a:xfrm>
              <a:prstGeom prst="ellipse">
                <a:avLst/>
              </a:prstGeom>
              <a:solidFill>
                <a:srgbClr val="1C1C1C"/>
              </a:solidFill>
              <a:ln w="9525" algn="ctr">
                <a:solidFill>
                  <a:srgbClr val="1C1C1C"/>
                </a:solidFill>
                <a:round/>
                <a:headEnd/>
                <a:tailEnd/>
              </a:ln>
              <a:effectLst>
                <a:outerShdw dist="17961" dir="2700000" algn="ctr" rotWithShape="0">
                  <a:srgbClr val="FFFFFF">
                    <a:alpha val="50000"/>
                  </a:srgbClr>
                </a:outerShdw>
              </a:effectLst>
            </p:spPr>
            <p:txBody>
              <a:bodyPr vert="eaVert"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sp>
            <p:nvSpPr>
              <p:cNvPr id="56" name="Oval 16">
                <a:extLst>
                  <a:ext uri="{FF2B5EF4-FFF2-40B4-BE49-F238E27FC236}">
                    <a16:creationId xmlns="" xmlns:a16="http://schemas.microsoft.com/office/drawing/2014/main" id="{563EF37C-7FFC-4ABE-811A-E6C65B2F9AF2}"/>
                  </a:ext>
                </a:extLst>
              </p:cNvPr>
              <p:cNvSpPr>
                <a:spLocks noChangeArrowheads="1"/>
              </p:cNvSpPr>
              <p:nvPr/>
            </p:nvSpPr>
            <p:spPr bwMode="gray">
              <a:xfrm>
                <a:off x="570" y="1845"/>
                <a:ext cx="118" cy="111"/>
              </a:xfrm>
              <a:prstGeom prst="ellipse">
                <a:avLst/>
              </a:prstGeom>
              <a:solidFill>
                <a:srgbClr val="1C1C1C"/>
              </a:solidFill>
              <a:ln w="9525" algn="ctr">
                <a:solidFill>
                  <a:srgbClr val="1C1C1C"/>
                </a:solidFill>
                <a:round/>
                <a:headEnd/>
                <a:tailEnd/>
              </a:ln>
              <a:effectLst>
                <a:outerShdw dist="17961" dir="2700000" algn="ctr" rotWithShape="0">
                  <a:srgbClr val="FFFFFF">
                    <a:alpha val="50000"/>
                  </a:srgbClr>
                </a:outerShdw>
              </a:effectLst>
            </p:spPr>
            <p:txBody>
              <a:bodyPr vert="eaVert"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sp>
            <p:nvSpPr>
              <p:cNvPr id="57" name="Oval 17">
                <a:extLst>
                  <a:ext uri="{FF2B5EF4-FFF2-40B4-BE49-F238E27FC236}">
                    <a16:creationId xmlns="" xmlns:a16="http://schemas.microsoft.com/office/drawing/2014/main" id="{2FDF3EDD-0822-4797-A794-74420955F0F8}"/>
                  </a:ext>
                </a:extLst>
              </p:cNvPr>
              <p:cNvSpPr>
                <a:spLocks noChangeArrowheads="1"/>
              </p:cNvSpPr>
              <p:nvPr/>
            </p:nvSpPr>
            <p:spPr bwMode="gray">
              <a:xfrm>
                <a:off x="322" y="2319"/>
                <a:ext cx="82" cy="78"/>
              </a:xfrm>
              <a:prstGeom prst="ellipse">
                <a:avLst/>
              </a:prstGeom>
              <a:solidFill>
                <a:srgbClr val="1C1C1C"/>
              </a:solidFill>
              <a:ln w="9525" algn="ctr">
                <a:solidFill>
                  <a:srgbClr val="1C1C1C"/>
                </a:solidFill>
                <a:round/>
                <a:headEnd/>
                <a:tailEnd/>
              </a:ln>
              <a:effectLst>
                <a:outerShdw dist="17961" dir="2700000" algn="ctr" rotWithShape="0">
                  <a:srgbClr val="FFFFFF">
                    <a:alpha val="50000"/>
                  </a:srgbClr>
                </a:outerShdw>
              </a:effectLst>
            </p:spPr>
            <p:txBody>
              <a:bodyPr vert="eaVert"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sp>
            <p:nvSpPr>
              <p:cNvPr id="58" name="Line 18">
                <a:extLst>
                  <a:ext uri="{FF2B5EF4-FFF2-40B4-BE49-F238E27FC236}">
                    <a16:creationId xmlns="" xmlns:a16="http://schemas.microsoft.com/office/drawing/2014/main" id="{A29CE7C4-773F-4170-82E6-40D260B35BF2}"/>
                  </a:ext>
                </a:extLst>
              </p:cNvPr>
              <p:cNvSpPr>
                <a:spLocks noChangeShapeType="1"/>
              </p:cNvSpPr>
              <p:nvPr/>
            </p:nvSpPr>
            <p:spPr bwMode="gray">
              <a:xfrm>
                <a:off x="352" y="2106"/>
                <a:ext cx="0" cy="215"/>
              </a:xfrm>
              <a:prstGeom prst="line">
                <a:avLst/>
              </a:prstGeom>
              <a:noFill/>
              <a:ln w="12700">
                <a:solidFill>
                  <a:srgbClr val="1C1C1C"/>
                </a:solidFill>
                <a:round/>
                <a:headEnd/>
                <a:tailEnd/>
              </a:ln>
              <a:effectLst>
                <a:outerShdw dist="17961" dir="2700000" algn="ctr" rotWithShape="0">
                  <a:srgbClr val="FFFFFF">
                    <a:alpha val="50000"/>
                  </a:srgbClr>
                </a:outerShdw>
              </a:effec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17347D"/>
                  </a:solidFill>
                  <a:effectLst/>
                  <a:uLnTx/>
                  <a:uFillTx/>
                </a:endParaRPr>
              </a:p>
            </p:txBody>
          </p:sp>
          <p:sp>
            <p:nvSpPr>
              <p:cNvPr id="59" name="Line 19">
                <a:extLst>
                  <a:ext uri="{FF2B5EF4-FFF2-40B4-BE49-F238E27FC236}">
                    <a16:creationId xmlns="" xmlns:a16="http://schemas.microsoft.com/office/drawing/2014/main" id="{0C726159-2DF9-471B-A639-F298903EAB17}"/>
                  </a:ext>
                </a:extLst>
              </p:cNvPr>
              <p:cNvSpPr>
                <a:spLocks noChangeShapeType="1"/>
              </p:cNvSpPr>
              <p:nvPr/>
            </p:nvSpPr>
            <p:spPr bwMode="gray">
              <a:xfrm flipV="1">
                <a:off x="411" y="1926"/>
                <a:ext cx="174" cy="52"/>
              </a:xfrm>
              <a:prstGeom prst="line">
                <a:avLst/>
              </a:prstGeom>
              <a:noFill/>
              <a:ln w="9525">
                <a:solidFill>
                  <a:srgbClr val="1C1C1C"/>
                </a:solidFill>
                <a:round/>
                <a:headEnd/>
                <a:tailEnd/>
              </a:ln>
              <a:effectLst>
                <a:outerShdw dist="17961" dir="2700000" algn="ctr" rotWithShape="0">
                  <a:srgbClr val="FFFFFF">
                    <a:alpha val="50000"/>
                  </a:srgbClr>
                </a:outerShdw>
              </a:effec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17347D"/>
                  </a:solidFill>
                  <a:effectLst/>
                  <a:uLnTx/>
                  <a:uFillTx/>
                </a:endParaRPr>
              </a:p>
            </p:txBody>
          </p:sp>
          <p:sp>
            <p:nvSpPr>
              <p:cNvPr id="60" name="Line 20">
                <a:extLst>
                  <a:ext uri="{FF2B5EF4-FFF2-40B4-BE49-F238E27FC236}">
                    <a16:creationId xmlns="" xmlns:a16="http://schemas.microsoft.com/office/drawing/2014/main" id="{D75E65AC-E85C-4841-83A6-08D2F3E6CD3C}"/>
                  </a:ext>
                </a:extLst>
              </p:cNvPr>
              <p:cNvSpPr>
                <a:spLocks noChangeShapeType="1"/>
              </p:cNvSpPr>
              <p:nvPr/>
            </p:nvSpPr>
            <p:spPr bwMode="gray">
              <a:xfrm flipH="1" flipV="1">
                <a:off x="522" y="1757"/>
                <a:ext cx="68" cy="93"/>
              </a:xfrm>
              <a:prstGeom prst="line">
                <a:avLst/>
              </a:prstGeom>
              <a:noFill/>
              <a:ln w="9525">
                <a:solidFill>
                  <a:srgbClr val="1C1C1C"/>
                </a:solidFill>
                <a:round/>
                <a:headEnd/>
                <a:tailEnd/>
              </a:ln>
              <a:effectLst>
                <a:outerShdw dist="17961" dir="2700000" algn="ctr" rotWithShape="0">
                  <a:srgbClr val="FFFFFF">
                    <a:alpha val="50000"/>
                  </a:srgbClr>
                </a:outerShdw>
              </a:effec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17347D"/>
                  </a:solidFill>
                  <a:effectLst/>
                  <a:uLnTx/>
                  <a:uFillTx/>
                </a:endParaRPr>
              </a:p>
            </p:txBody>
          </p:sp>
          <p:sp>
            <p:nvSpPr>
              <p:cNvPr id="61" name="Oval 21">
                <a:extLst>
                  <a:ext uri="{FF2B5EF4-FFF2-40B4-BE49-F238E27FC236}">
                    <a16:creationId xmlns="" xmlns:a16="http://schemas.microsoft.com/office/drawing/2014/main" id="{543CA878-D83B-41FC-A6F8-C5699DCB79C5}"/>
                  </a:ext>
                </a:extLst>
              </p:cNvPr>
              <p:cNvSpPr>
                <a:spLocks noChangeArrowheads="1"/>
              </p:cNvSpPr>
              <p:nvPr/>
            </p:nvSpPr>
            <p:spPr bwMode="gray">
              <a:xfrm>
                <a:off x="767" y="1770"/>
                <a:ext cx="82" cy="77"/>
              </a:xfrm>
              <a:prstGeom prst="ellipse">
                <a:avLst/>
              </a:prstGeom>
              <a:solidFill>
                <a:srgbClr val="1C1C1C"/>
              </a:solidFill>
              <a:ln w="9525" algn="ctr">
                <a:solidFill>
                  <a:srgbClr val="1C1C1C"/>
                </a:solidFill>
                <a:round/>
                <a:headEnd/>
                <a:tailEnd/>
              </a:ln>
              <a:effectLst>
                <a:outerShdw dist="17961" dir="2700000" algn="ctr" rotWithShape="0">
                  <a:srgbClr val="FFFFFF">
                    <a:alpha val="50000"/>
                  </a:srgbClr>
                </a:outerShdw>
              </a:effectLst>
            </p:spPr>
            <p:txBody>
              <a:bodyPr vert="eaVert"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sp>
            <p:nvSpPr>
              <p:cNvPr id="62" name="Oval 22">
                <a:extLst>
                  <a:ext uri="{FF2B5EF4-FFF2-40B4-BE49-F238E27FC236}">
                    <a16:creationId xmlns="" xmlns:a16="http://schemas.microsoft.com/office/drawing/2014/main" id="{F2B06A99-6707-408B-9E94-F3F9C657A278}"/>
                  </a:ext>
                </a:extLst>
              </p:cNvPr>
              <p:cNvSpPr>
                <a:spLocks noChangeArrowheads="1"/>
              </p:cNvSpPr>
              <p:nvPr/>
            </p:nvSpPr>
            <p:spPr bwMode="gray">
              <a:xfrm>
                <a:off x="652" y="2069"/>
                <a:ext cx="94" cy="88"/>
              </a:xfrm>
              <a:prstGeom prst="ellipse">
                <a:avLst/>
              </a:prstGeom>
              <a:solidFill>
                <a:srgbClr val="1C1C1C"/>
              </a:solidFill>
              <a:ln w="9525" algn="ctr">
                <a:solidFill>
                  <a:srgbClr val="1C1C1C"/>
                </a:solidFill>
                <a:round/>
                <a:headEnd/>
                <a:tailEnd/>
              </a:ln>
              <a:effectLst>
                <a:outerShdw dist="17961" dir="2700000" algn="ctr" rotWithShape="0">
                  <a:srgbClr val="FFFFFF">
                    <a:alpha val="50000"/>
                  </a:srgbClr>
                </a:outerShdw>
              </a:effectLst>
            </p:spPr>
            <p:txBody>
              <a:bodyPr vert="eaVert"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sp>
            <p:nvSpPr>
              <p:cNvPr id="63" name="Line 23">
                <a:extLst>
                  <a:ext uri="{FF2B5EF4-FFF2-40B4-BE49-F238E27FC236}">
                    <a16:creationId xmlns="" xmlns:a16="http://schemas.microsoft.com/office/drawing/2014/main" id="{A4D6517A-E940-41B8-B9E4-DA52F123B182}"/>
                  </a:ext>
                </a:extLst>
              </p:cNvPr>
              <p:cNvSpPr>
                <a:spLocks noChangeShapeType="1"/>
              </p:cNvSpPr>
              <p:nvPr/>
            </p:nvSpPr>
            <p:spPr bwMode="gray">
              <a:xfrm>
                <a:off x="652" y="1955"/>
                <a:ext cx="29" cy="135"/>
              </a:xfrm>
              <a:prstGeom prst="line">
                <a:avLst/>
              </a:prstGeom>
              <a:noFill/>
              <a:ln w="9525">
                <a:solidFill>
                  <a:srgbClr val="1C1C1C"/>
                </a:solidFill>
                <a:round/>
                <a:headEnd/>
                <a:tailEnd/>
              </a:ln>
              <a:effectLst>
                <a:outerShdw dist="17961" dir="2700000" algn="ctr" rotWithShape="0">
                  <a:srgbClr val="FFFFFF">
                    <a:alpha val="50000"/>
                  </a:srgbClr>
                </a:outerShdw>
              </a:effec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17347D"/>
                  </a:solidFill>
                  <a:effectLst/>
                  <a:uLnTx/>
                  <a:uFillTx/>
                </a:endParaRPr>
              </a:p>
            </p:txBody>
          </p:sp>
          <p:sp>
            <p:nvSpPr>
              <p:cNvPr id="64" name="Line 24">
                <a:extLst>
                  <a:ext uri="{FF2B5EF4-FFF2-40B4-BE49-F238E27FC236}">
                    <a16:creationId xmlns="" xmlns:a16="http://schemas.microsoft.com/office/drawing/2014/main" id="{206D9807-C9C9-466E-81C7-DE46FD5BACCC}"/>
                  </a:ext>
                </a:extLst>
              </p:cNvPr>
              <p:cNvSpPr>
                <a:spLocks noChangeShapeType="1"/>
              </p:cNvSpPr>
              <p:nvPr/>
            </p:nvSpPr>
            <p:spPr bwMode="gray">
              <a:xfrm flipV="1">
                <a:off x="687" y="1804"/>
                <a:ext cx="87" cy="77"/>
              </a:xfrm>
              <a:prstGeom prst="line">
                <a:avLst/>
              </a:prstGeom>
              <a:noFill/>
              <a:ln w="9525">
                <a:solidFill>
                  <a:srgbClr val="1C1C1C"/>
                </a:solidFill>
                <a:round/>
                <a:headEnd/>
                <a:tailEnd/>
              </a:ln>
              <a:effectLst>
                <a:outerShdw dist="17961" dir="2700000" algn="ctr" rotWithShape="0">
                  <a:srgbClr val="FFFFFF">
                    <a:alpha val="50000"/>
                  </a:srgbClr>
                </a:outerShdw>
              </a:effec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17347D"/>
                  </a:solidFill>
                  <a:effectLst/>
                  <a:uLnTx/>
                  <a:uFillTx/>
                </a:endParaRPr>
              </a:p>
            </p:txBody>
          </p:sp>
          <p:sp>
            <p:nvSpPr>
              <p:cNvPr id="65" name="Oval 25">
                <a:extLst>
                  <a:ext uri="{FF2B5EF4-FFF2-40B4-BE49-F238E27FC236}">
                    <a16:creationId xmlns="" xmlns:a16="http://schemas.microsoft.com/office/drawing/2014/main" id="{13E5D597-3FCC-4EFC-9ED8-AEEB4976C4BA}"/>
                  </a:ext>
                </a:extLst>
              </p:cNvPr>
              <p:cNvSpPr>
                <a:spLocks noChangeArrowheads="1"/>
              </p:cNvSpPr>
              <p:nvPr/>
            </p:nvSpPr>
            <p:spPr bwMode="gray">
              <a:xfrm>
                <a:off x="173" y="1839"/>
                <a:ext cx="82" cy="78"/>
              </a:xfrm>
              <a:prstGeom prst="ellipse">
                <a:avLst/>
              </a:prstGeom>
              <a:solidFill>
                <a:srgbClr val="1C1C1C"/>
              </a:solidFill>
              <a:ln w="9525" algn="ctr">
                <a:solidFill>
                  <a:srgbClr val="1C1C1C"/>
                </a:solidFill>
                <a:round/>
                <a:headEnd/>
                <a:tailEnd/>
              </a:ln>
              <a:effectLst>
                <a:outerShdw dist="17961" dir="2700000" algn="ctr" rotWithShape="0">
                  <a:srgbClr val="FFFFFF">
                    <a:alpha val="50000"/>
                  </a:srgbClr>
                </a:outerShdw>
              </a:effectLst>
            </p:spPr>
            <p:txBody>
              <a:bodyPr vert="eaVert"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sp>
            <p:nvSpPr>
              <p:cNvPr id="66" name="Line 26">
                <a:extLst>
                  <a:ext uri="{FF2B5EF4-FFF2-40B4-BE49-F238E27FC236}">
                    <a16:creationId xmlns="" xmlns:a16="http://schemas.microsoft.com/office/drawing/2014/main" id="{416DF177-24F2-4083-BEBF-FD5E055334FD}"/>
                  </a:ext>
                </a:extLst>
              </p:cNvPr>
              <p:cNvSpPr>
                <a:spLocks noChangeShapeType="1"/>
              </p:cNvSpPr>
              <p:nvPr/>
            </p:nvSpPr>
            <p:spPr bwMode="gray">
              <a:xfrm>
                <a:off x="221" y="1908"/>
                <a:ext cx="69" cy="69"/>
              </a:xfrm>
              <a:prstGeom prst="line">
                <a:avLst/>
              </a:prstGeom>
              <a:noFill/>
              <a:ln w="9525">
                <a:solidFill>
                  <a:srgbClr val="1C1C1C"/>
                </a:solidFill>
                <a:round/>
                <a:headEnd/>
                <a:tailEnd/>
              </a:ln>
              <a:effectLst>
                <a:outerShdw dist="17961" dir="2700000" algn="ctr" rotWithShape="0">
                  <a:srgbClr val="FFFFFF">
                    <a:alpha val="50000"/>
                  </a:srgbClr>
                </a:outerShdw>
              </a:effec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17347D"/>
                  </a:solidFill>
                  <a:effectLst/>
                  <a:uLnTx/>
                  <a:uFillTx/>
                </a:endParaRPr>
              </a:p>
            </p:txBody>
          </p:sp>
          <p:sp>
            <p:nvSpPr>
              <p:cNvPr id="67" name="Line 27">
                <a:extLst>
                  <a:ext uri="{FF2B5EF4-FFF2-40B4-BE49-F238E27FC236}">
                    <a16:creationId xmlns="" xmlns:a16="http://schemas.microsoft.com/office/drawing/2014/main" id="{A40DE63A-2A6B-42C7-9FD5-5A7CE0909312}"/>
                  </a:ext>
                </a:extLst>
              </p:cNvPr>
              <p:cNvSpPr>
                <a:spLocks noChangeShapeType="1"/>
              </p:cNvSpPr>
              <p:nvPr/>
            </p:nvSpPr>
            <p:spPr bwMode="gray">
              <a:xfrm flipH="1">
                <a:off x="548" y="2132"/>
                <a:ext cx="129" cy="34"/>
              </a:xfrm>
              <a:prstGeom prst="line">
                <a:avLst/>
              </a:prstGeom>
              <a:noFill/>
              <a:ln w="9525">
                <a:solidFill>
                  <a:srgbClr val="1C1C1C"/>
                </a:solidFill>
                <a:round/>
                <a:headEnd/>
                <a:tailEnd/>
              </a:ln>
              <a:effectLst>
                <a:outerShdw dist="17961" dir="2700000" algn="ctr" rotWithShape="0">
                  <a:srgbClr val="FFFFFF">
                    <a:alpha val="50000"/>
                  </a:srgbClr>
                </a:outerShdw>
              </a:effec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17347D"/>
                  </a:solidFill>
                  <a:effectLst/>
                  <a:uLnTx/>
                  <a:uFillTx/>
                </a:endParaRPr>
              </a:p>
            </p:txBody>
          </p:sp>
          <p:sp>
            <p:nvSpPr>
              <p:cNvPr id="68" name="Oval 28">
                <a:extLst>
                  <a:ext uri="{FF2B5EF4-FFF2-40B4-BE49-F238E27FC236}">
                    <a16:creationId xmlns="" xmlns:a16="http://schemas.microsoft.com/office/drawing/2014/main" id="{1C6984CD-3DF6-401E-B16C-6F92F8D745C8}"/>
                  </a:ext>
                </a:extLst>
              </p:cNvPr>
              <p:cNvSpPr>
                <a:spLocks noChangeArrowheads="1"/>
              </p:cNvSpPr>
              <p:nvPr/>
            </p:nvSpPr>
            <p:spPr bwMode="gray">
              <a:xfrm>
                <a:off x="493" y="2135"/>
                <a:ext cx="82" cy="78"/>
              </a:xfrm>
              <a:prstGeom prst="ellipse">
                <a:avLst/>
              </a:prstGeom>
              <a:solidFill>
                <a:srgbClr val="1C1C1C"/>
              </a:solidFill>
              <a:ln w="9525" algn="ctr">
                <a:solidFill>
                  <a:srgbClr val="1C1C1C"/>
                </a:solidFill>
                <a:round/>
                <a:headEnd/>
                <a:tailEnd/>
              </a:ln>
              <a:effectLst>
                <a:outerShdw dist="17961" dir="2700000" algn="ctr" rotWithShape="0">
                  <a:srgbClr val="FFFFFF">
                    <a:alpha val="50000"/>
                  </a:srgbClr>
                </a:outerShdw>
              </a:effectLst>
            </p:spPr>
            <p:txBody>
              <a:bodyPr vert="eaVert"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sp>
            <p:nvSpPr>
              <p:cNvPr id="69" name="Line 29">
                <a:extLst>
                  <a:ext uri="{FF2B5EF4-FFF2-40B4-BE49-F238E27FC236}">
                    <a16:creationId xmlns="" xmlns:a16="http://schemas.microsoft.com/office/drawing/2014/main" id="{1AA38B95-2C09-4381-98A1-A90621DDEF30}"/>
                  </a:ext>
                </a:extLst>
              </p:cNvPr>
              <p:cNvSpPr>
                <a:spLocks noChangeShapeType="1"/>
              </p:cNvSpPr>
              <p:nvPr/>
            </p:nvSpPr>
            <p:spPr bwMode="gray">
              <a:xfrm>
                <a:off x="726" y="2148"/>
                <a:ext cx="29" cy="34"/>
              </a:xfrm>
              <a:prstGeom prst="line">
                <a:avLst/>
              </a:prstGeom>
              <a:noFill/>
              <a:ln w="9525">
                <a:solidFill>
                  <a:srgbClr val="1C1C1C"/>
                </a:solidFill>
                <a:round/>
                <a:headEnd/>
                <a:tailEnd/>
              </a:ln>
              <a:effectLst>
                <a:outerShdw dist="17961" dir="2700000" algn="ctr" rotWithShape="0">
                  <a:srgbClr val="FFFFFF">
                    <a:alpha val="50000"/>
                  </a:srgbClr>
                </a:outerShdw>
              </a:effectLst>
            </p:spPr>
            <p:txBody>
              <a:bodyPr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17347D"/>
                  </a:solidFill>
                  <a:effectLst/>
                  <a:uLnTx/>
                  <a:uFillTx/>
                </a:endParaRPr>
              </a:p>
            </p:txBody>
          </p:sp>
          <p:sp>
            <p:nvSpPr>
              <p:cNvPr id="70" name="Oval 30">
                <a:extLst>
                  <a:ext uri="{FF2B5EF4-FFF2-40B4-BE49-F238E27FC236}">
                    <a16:creationId xmlns="" xmlns:a16="http://schemas.microsoft.com/office/drawing/2014/main" id="{C086AA04-8A66-47F5-88AD-8143C7211484}"/>
                  </a:ext>
                </a:extLst>
              </p:cNvPr>
              <p:cNvSpPr>
                <a:spLocks noChangeArrowheads="1"/>
              </p:cNvSpPr>
              <p:nvPr/>
            </p:nvSpPr>
            <p:spPr bwMode="gray">
              <a:xfrm>
                <a:off x="740" y="2190"/>
                <a:ext cx="82" cy="78"/>
              </a:xfrm>
              <a:prstGeom prst="ellipse">
                <a:avLst/>
              </a:prstGeom>
              <a:solidFill>
                <a:srgbClr val="1C1C1C"/>
              </a:solidFill>
              <a:ln w="9525" algn="ctr">
                <a:solidFill>
                  <a:srgbClr val="1C1C1C"/>
                </a:solidFill>
                <a:round/>
                <a:headEnd/>
                <a:tailEnd/>
              </a:ln>
              <a:effectLst>
                <a:outerShdw dist="17961" dir="2700000" algn="ctr" rotWithShape="0">
                  <a:srgbClr val="FFFFFF">
                    <a:alpha val="50000"/>
                  </a:srgbClr>
                </a:outerShdw>
              </a:effectLst>
            </p:spPr>
            <p:txBody>
              <a:bodyPr vert="eaVert" wrap="none" anchor="ct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7347D"/>
                  </a:solidFill>
                  <a:effectLst/>
                  <a:uLnTx/>
                  <a:uFillTx/>
                  <a:latin typeface="Arial" charset="0"/>
                  <a:cs typeface="Arial" charset="0"/>
                </a:endParaRPr>
              </a:p>
            </p:txBody>
          </p:sp>
        </p:grpSp>
        <p:sp>
          <p:nvSpPr>
            <p:cNvPr id="72" name="Rectangle 32">
              <a:extLst>
                <a:ext uri="{FF2B5EF4-FFF2-40B4-BE49-F238E27FC236}">
                  <a16:creationId xmlns="" xmlns:a16="http://schemas.microsoft.com/office/drawing/2014/main" id="{1BF5DCDF-33BD-4BF5-985C-0CE103A5FCE7}"/>
                </a:ext>
              </a:extLst>
            </p:cNvPr>
            <p:cNvSpPr>
              <a:spLocks noChangeArrowheads="1"/>
            </p:cNvSpPr>
            <p:nvPr/>
          </p:nvSpPr>
          <p:spPr bwMode="auto">
            <a:xfrm>
              <a:off x="6286512" y="2643188"/>
              <a:ext cx="2133599"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defTabSz="685800"/>
              <a:r>
                <a:rPr lang="zh-CN" altLang="en-US" sz="2400" b="1" dirty="0">
                  <a:latin typeface="Arial" charset="0"/>
                  <a:cs typeface="Arial" charset="0"/>
                </a:rPr>
                <a:t>晶体发明保护范围的解读 </a:t>
              </a:r>
            </a:p>
          </p:txBody>
        </p:sp>
      </p:grpSp>
      <p:grpSp>
        <p:nvGrpSpPr>
          <p:cNvPr id="80" name="组合 79">
            <a:extLst>
              <a:ext uri="{FF2B5EF4-FFF2-40B4-BE49-F238E27FC236}">
                <a16:creationId xmlns="" xmlns:a16="http://schemas.microsoft.com/office/drawing/2014/main" id="{26383524-B1DF-4920-8151-9AAFF793C146}"/>
              </a:ext>
            </a:extLst>
          </p:cNvPr>
          <p:cNvGrpSpPr/>
          <p:nvPr/>
        </p:nvGrpSpPr>
        <p:grpSpPr>
          <a:xfrm>
            <a:off x="3131840" y="3024113"/>
            <a:ext cx="309563" cy="313135"/>
            <a:chOff x="3131840" y="3024113"/>
            <a:chExt cx="309563" cy="313135"/>
          </a:xfrm>
        </p:grpSpPr>
        <p:sp>
          <p:nvSpPr>
            <p:cNvPr id="73" name="AutoShape 33">
              <a:extLst>
                <a:ext uri="{FF2B5EF4-FFF2-40B4-BE49-F238E27FC236}">
                  <a16:creationId xmlns="" xmlns:a16="http://schemas.microsoft.com/office/drawing/2014/main" id="{12EF115B-9BE6-41EC-8D41-F0E46CE3228C}"/>
                </a:ext>
              </a:extLst>
            </p:cNvPr>
            <p:cNvSpPr>
              <a:spLocks noChangeArrowheads="1"/>
            </p:cNvSpPr>
            <p:nvPr/>
          </p:nvSpPr>
          <p:spPr bwMode="gray">
            <a:xfrm flipH="1">
              <a:off x="3131840" y="3024113"/>
              <a:ext cx="163116" cy="313135"/>
            </a:xfrm>
            <a:prstGeom prst="moon">
              <a:avLst>
                <a:gd name="adj" fmla="val 50000"/>
              </a:avLst>
            </a:prstGeom>
            <a:solidFill>
              <a:srgbClr val="333333">
                <a:alpha val="39999"/>
              </a:srgbClr>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anchor="ctr"/>
            <a:lstStyle/>
            <a:p>
              <a:pPr algn="ctr" defTabSz="685800" eaLnBrk="0" hangingPunct="0"/>
              <a:endParaRPr lang="zh-CN" altLang="en-US" sz="1350">
                <a:solidFill>
                  <a:srgbClr val="17347D"/>
                </a:solidFill>
                <a:latin typeface="Arial" charset="0"/>
                <a:cs typeface="Arial" charset="0"/>
              </a:endParaRPr>
            </a:p>
          </p:txBody>
        </p:sp>
        <p:sp>
          <p:nvSpPr>
            <p:cNvPr id="74" name="AutoShape 34">
              <a:extLst>
                <a:ext uri="{FF2B5EF4-FFF2-40B4-BE49-F238E27FC236}">
                  <a16:creationId xmlns="" xmlns:a16="http://schemas.microsoft.com/office/drawing/2014/main" id="{0D8C15B0-FB78-4EC8-8BD6-581FC83980E7}"/>
                </a:ext>
              </a:extLst>
            </p:cNvPr>
            <p:cNvSpPr>
              <a:spLocks noChangeArrowheads="1"/>
            </p:cNvSpPr>
            <p:nvPr/>
          </p:nvSpPr>
          <p:spPr bwMode="gray">
            <a:xfrm flipH="1">
              <a:off x="3278288" y="3024113"/>
              <a:ext cx="163115" cy="313135"/>
            </a:xfrm>
            <a:prstGeom prst="moon">
              <a:avLst>
                <a:gd name="adj" fmla="val 50000"/>
              </a:avLst>
            </a:prstGeom>
            <a:solidFill>
              <a:srgbClr val="333333">
                <a:alpha val="59999"/>
              </a:srgbClr>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anchor="ctr"/>
            <a:lstStyle/>
            <a:p>
              <a:pPr algn="ctr" defTabSz="685800" eaLnBrk="0" hangingPunct="0"/>
              <a:endParaRPr lang="zh-CN" altLang="en-US" sz="1350">
                <a:solidFill>
                  <a:srgbClr val="17347D"/>
                </a:solidFill>
                <a:latin typeface="Arial" charset="0"/>
                <a:cs typeface="Arial" charset="0"/>
              </a:endParaRPr>
            </a:p>
          </p:txBody>
        </p:sp>
      </p:grpSp>
      <p:grpSp>
        <p:nvGrpSpPr>
          <p:cNvPr id="81" name="组合 80">
            <a:extLst>
              <a:ext uri="{FF2B5EF4-FFF2-40B4-BE49-F238E27FC236}">
                <a16:creationId xmlns="" xmlns:a16="http://schemas.microsoft.com/office/drawing/2014/main" id="{C5EF7F2E-4158-4BEC-A814-4726A43E82DC}"/>
              </a:ext>
            </a:extLst>
          </p:cNvPr>
          <p:cNvGrpSpPr/>
          <p:nvPr/>
        </p:nvGrpSpPr>
        <p:grpSpPr>
          <a:xfrm>
            <a:off x="5868144" y="3024113"/>
            <a:ext cx="308372" cy="313135"/>
            <a:chOff x="5868144" y="3024113"/>
            <a:chExt cx="308372" cy="313135"/>
          </a:xfrm>
        </p:grpSpPr>
        <p:sp>
          <p:nvSpPr>
            <p:cNvPr id="75" name="AutoShape 35">
              <a:extLst>
                <a:ext uri="{FF2B5EF4-FFF2-40B4-BE49-F238E27FC236}">
                  <a16:creationId xmlns="" xmlns:a16="http://schemas.microsoft.com/office/drawing/2014/main" id="{E5E5F78D-71D6-4E9E-8919-96DCB6FF365C}"/>
                </a:ext>
              </a:extLst>
            </p:cNvPr>
            <p:cNvSpPr>
              <a:spLocks noChangeArrowheads="1"/>
            </p:cNvSpPr>
            <p:nvPr/>
          </p:nvSpPr>
          <p:spPr bwMode="gray">
            <a:xfrm flipH="1">
              <a:off x="5868144" y="3024113"/>
              <a:ext cx="161925" cy="313135"/>
            </a:xfrm>
            <a:prstGeom prst="moon">
              <a:avLst>
                <a:gd name="adj" fmla="val 50000"/>
              </a:avLst>
            </a:prstGeom>
            <a:solidFill>
              <a:srgbClr val="333333">
                <a:alpha val="39999"/>
              </a:srgbClr>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anchor="ctr"/>
            <a:lstStyle/>
            <a:p>
              <a:pPr algn="ctr" defTabSz="685800" eaLnBrk="0" hangingPunct="0"/>
              <a:endParaRPr lang="zh-CN" altLang="en-US" sz="1350">
                <a:solidFill>
                  <a:srgbClr val="17347D"/>
                </a:solidFill>
                <a:latin typeface="Arial" charset="0"/>
                <a:cs typeface="Arial" charset="0"/>
              </a:endParaRPr>
            </a:p>
          </p:txBody>
        </p:sp>
        <p:sp>
          <p:nvSpPr>
            <p:cNvPr id="76" name="AutoShape 36">
              <a:extLst>
                <a:ext uri="{FF2B5EF4-FFF2-40B4-BE49-F238E27FC236}">
                  <a16:creationId xmlns="" xmlns:a16="http://schemas.microsoft.com/office/drawing/2014/main" id="{62EB847D-8AD6-4B42-93AA-479FC79313FB}"/>
                </a:ext>
              </a:extLst>
            </p:cNvPr>
            <p:cNvSpPr>
              <a:spLocks noChangeArrowheads="1"/>
            </p:cNvSpPr>
            <p:nvPr/>
          </p:nvSpPr>
          <p:spPr bwMode="gray">
            <a:xfrm flipH="1">
              <a:off x="6014591" y="3024113"/>
              <a:ext cx="161925" cy="313135"/>
            </a:xfrm>
            <a:prstGeom prst="moon">
              <a:avLst>
                <a:gd name="adj" fmla="val 50000"/>
              </a:avLst>
            </a:prstGeom>
            <a:solidFill>
              <a:srgbClr val="333333">
                <a:alpha val="70195"/>
              </a:srgbClr>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anchor="ctr"/>
            <a:lstStyle/>
            <a:p>
              <a:pPr algn="ctr" defTabSz="685800" eaLnBrk="0" hangingPunct="0"/>
              <a:endParaRPr lang="zh-CN" altLang="en-US" sz="1350">
                <a:solidFill>
                  <a:srgbClr val="17347D"/>
                </a:solidFill>
                <a:latin typeface="Arial" charset="0"/>
                <a:cs typeface="Arial" charset="0"/>
              </a:endParaRPr>
            </a:p>
          </p:txBody>
        </p:sp>
      </p:grpSp>
    </p:spTree>
    <p:extLst>
      <p:ext uri="{BB962C8B-B14F-4D97-AF65-F5344CB8AC3E}">
        <p14:creationId xmlns="" xmlns:p14="http://schemas.microsoft.com/office/powerpoint/2010/main" val="2138859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par>
                          <p:cTn id="13" fill="hold">
                            <p:stCondLst>
                              <p:cond delay="500"/>
                            </p:stCondLst>
                            <p:childTnLst>
                              <p:par>
                                <p:cTn id="14" presetID="12" presetClass="entr" presetSubtype="8" fill="hold" nodeType="afterEffect">
                                  <p:stCondLst>
                                    <p:cond delay="500"/>
                                  </p:stCondLst>
                                  <p:childTnLst>
                                    <p:set>
                                      <p:cBhvr>
                                        <p:cTn id="15" dur="1" fill="hold">
                                          <p:stCondLst>
                                            <p:cond delay="0"/>
                                          </p:stCondLst>
                                        </p:cTn>
                                        <p:tgtEl>
                                          <p:spTgt spid="77"/>
                                        </p:tgtEl>
                                        <p:attrNameLst>
                                          <p:attrName>style.visibility</p:attrName>
                                        </p:attrNameLst>
                                      </p:cBhvr>
                                      <p:to>
                                        <p:strVal val="visible"/>
                                      </p:to>
                                    </p:set>
                                    <p:anim calcmode="lin" valueType="num">
                                      <p:cBhvr additive="base">
                                        <p:cTn id="16" dur="500"/>
                                        <p:tgtEl>
                                          <p:spTgt spid="77"/>
                                        </p:tgtEl>
                                        <p:attrNameLst>
                                          <p:attrName>ppt_x</p:attrName>
                                        </p:attrNameLst>
                                      </p:cBhvr>
                                      <p:tavLst>
                                        <p:tav tm="0">
                                          <p:val>
                                            <p:strVal val="#ppt_x-#ppt_w*1.125000"/>
                                          </p:val>
                                        </p:tav>
                                        <p:tav tm="100000">
                                          <p:val>
                                            <p:strVal val="#ppt_x"/>
                                          </p:val>
                                        </p:tav>
                                      </p:tavLst>
                                    </p:anim>
                                    <p:animEffect transition="in" filter="wipe(right)">
                                      <p:cBhvr>
                                        <p:cTn id="17" dur="500"/>
                                        <p:tgtEl>
                                          <p:spTgt spid="77"/>
                                        </p:tgtEl>
                                      </p:cBhvr>
                                    </p:animEffect>
                                  </p:childTnLst>
                                </p:cTn>
                              </p:par>
                            </p:childTnLst>
                          </p:cTn>
                        </p:par>
                        <p:par>
                          <p:cTn id="18" fill="hold">
                            <p:stCondLst>
                              <p:cond delay="1500"/>
                            </p:stCondLst>
                            <p:childTnLst>
                              <p:par>
                                <p:cTn id="19" presetID="12" presetClass="entr" presetSubtype="8" fill="hold" nodeType="afterEffect">
                                  <p:stCondLst>
                                    <p:cond delay="1000"/>
                                  </p:stCondLst>
                                  <p:childTnLst>
                                    <p:set>
                                      <p:cBhvr>
                                        <p:cTn id="20" dur="1" fill="hold">
                                          <p:stCondLst>
                                            <p:cond delay="0"/>
                                          </p:stCondLst>
                                        </p:cTn>
                                        <p:tgtEl>
                                          <p:spTgt spid="80"/>
                                        </p:tgtEl>
                                        <p:attrNameLst>
                                          <p:attrName>style.visibility</p:attrName>
                                        </p:attrNameLst>
                                      </p:cBhvr>
                                      <p:to>
                                        <p:strVal val="visible"/>
                                      </p:to>
                                    </p:set>
                                    <p:anim calcmode="lin" valueType="num">
                                      <p:cBhvr additive="base">
                                        <p:cTn id="21" dur="500"/>
                                        <p:tgtEl>
                                          <p:spTgt spid="80"/>
                                        </p:tgtEl>
                                        <p:attrNameLst>
                                          <p:attrName>ppt_x</p:attrName>
                                        </p:attrNameLst>
                                      </p:cBhvr>
                                      <p:tavLst>
                                        <p:tav tm="0">
                                          <p:val>
                                            <p:strVal val="#ppt_x-#ppt_w*1.125000"/>
                                          </p:val>
                                        </p:tav>
                                        <p:tav tm="100000">
                                          <p:val>
                                            <p:strVal val="#ppt_x"/>
                                          </p:val>
                                        </p:tav>
                                      </p:tavLst>
                                    </p:anim>
                                    <p:animEffect transition="in" filter="wipe(right)">
                                      <p:cBhvr>
                                        <p:cTn id="22" dur="500"/>
                                        <p:tgtEl>
                                          <p:spTgt spid="80"/>
                                        </p:tgtEl>
                                      </p:cBhvr>
                                    </p:animEffect>
                                  </p:childTnLst>
                                </p:cTn>
                              </p:par>
                            </p:childTnLst>
                          </p:cTn>
                        </p:par>
                        <p:par>
                          <p:cTn id="23" fill="hold">
                            <p:stCondLst>
                              <p:cond delay="3000"/>
                            </p:stCondLst>
                            <p:childTnLst>
                              <p:par>
                                <p:cTn id="24" presetID="12" presetClass="entr" presetSubtype="8" fill="hold" nodeType="afterEffect">
                                  <p:stCondLst>
                                    <p:cond delay="0"/>
                                  </p:stCondLst>
                                  <p:childTnLst>
                                    <p:set>
                                      <p:cBhvr>
                                        <p:cTn id="25" dur="1" fill="hold">
                                          <p:stCondLst>
                                            <p:cond delay="0"/>
                                          </p:stCondLst>
                                        </p:cTn>
                                        <p:tgtEl>
                                          <p:spTgt spid="78"/>
                                        </p:tgtEl>
                                        <p:attrNameLst>
                                          <p:attrName>style.visibility</p:attrName>
                                        </p:attrNameLst>
                                      </p:cBhvr>
                                      <p:to>
                                        <p:strVal val="visible"/>
                                      </p:to>
                                    </p:set>
                                    <p:anim calcmode="lin" valueType="num">
                                      <p:cBhvr additive="base">
                                        <p:cTn id="26" dur="500"/>
                                        <p:tgtEl>
                                          <p:spTgt spid="78"/>
                                        </p:tgtEl>
                                        <p:attrNameLst>
                                          <p:attrName>ppt_x</p:attrName>
                                        </p:attrNameLst>
                                      </p:cBhvr>
                                      <p:tavLst>
                                        <p:tav tm="0">
                                          <p:val>
                                            <p:strVal val="#ppt_x-#ppt_w*1.125000"/>
                                          </p:val>
                                        </p:tav>
                                        <p:tav tm="100000">
                                          <p:val>
                                            <p:strVal val="#ppt_x"/>
                                          </p:val>
                                        </p:tav>
                                      </p:tavLst>
                                    </p:anim>
                                    <p:animEffect transition="in" filter="wipe(right)">
                                      <p:cBhvr>
                                        <p:cTn id="27" dur="500"/>
                                        <p:tgtEl>
                                          <p:spTgt spid="78"/>
                                        </p:tgtEl>
                                      </p:cBhvr>
                                    </p:animEffect>
                                  </p:childTnLst>
                                </p:cTn>
                              </p:par>
                            </p:childTnLst>
                          </p:cTn>
                        </p:par>
                        <p:par>
                          <p:cTn id="28" fill="hold">
                            <p:stCondLst>
                              <p:cond delay="3500"/>
                            </p:stCondLst>
                            <p:childTnLst>
                              <p:par>
                                <p:cTn id="29" presetID="12" presetClass="entr" presetSubtype="8" fill="hold" nodeType="afterEffect">
                                  <p:stCondLst>
                                    <p:cond delay="100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p:tgtEl>
                                          <p:spTgt spid="81"/>
                                        </p:tgtEl>
                                        <p:attrNameLst>
                                          <p:attrName>ppt_x</p:attrName>
                                        </p:attrNameLst>
                                      </p:cBhvr>
                                      <p:tavLst>
                                        <p:tav tm="0">
                                          <p:val>
                                            <p:strVal val="#ppt_x-#ppt_w*1.125000"/>
                                          </p:val>
                                        </p:tav>
                                        <p:tav tm="100000">
                                          <p:val>
                                            <p:strVal val="#ppt_x"/>
                                          </p:val>
                                        </p:tav>
                                      </p:tavLst>
                                    </p:anim>
                                    <p:animEffect transition="in" filter="wipe(right)">
                                      <p:cBhvr>
                                        <p:cTn id="32" dur="500"/>
                                        <p:tgtEl>
                                          <p:spTgt spid="81"/>
                                        </p:tgtEl>
                                      </p:cBhvr>
                                    </p:animEffect>
                                  </p:childTnLst>
                                </p:cTn>
                              </p:par>
                            </p:childTnLst>
                          </p:cTn>
                        </p:par>
                        <p:par>
                          <p:cTn id="33" fill="hold">
                            <p:stCondLst>
                              <p:cond delay="5000"/>
                            </p:stCondLst>
                            <p:childTnLst>
                              <p:par>
                                <p:cTn id="34" presetID="12" presetClass="entr" presetSubtype="8" fill="hold" nodeType="after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additive="base">
                                        <p:cTn id="36" dur="500"/>
                                        <p:tgtEl>
                                          <p:spTgt spid="79"/>
                                        </p:tgtEl>
                                        <p:attrNameLst>
                                          <p:attrName>ppt_x</p:attrName>
                                        </p:attrNameLst>
                                      </p:cBhvr>
                                      <p:tavLst>
                                        <p:tav tm="0">
                                          <p:val>
                                            <p:strVal val="#ppt_x-#ppt_w*1.125000"/>
                                          </p:val>
                                        </p:tav>
                                        <p:tav tm="100000">
                                          <p:val>
                                            <p:strVal val="#ppt_x"/>
                                          </p:val>
                                        </p:tav>
                                      </p:tavLst>
                                    </p:anim>
                                    <p:animEffect transition="in" filter="wipe(right)">
                                      <p:cBhvr>
                                        <p:cTn id="3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3" name="Freeform 2"/>
          <p:cNvSpPr>
            <a:spLocks noEditPoints="1"/>
          </p:cNvSpPr>
          <p:nvPr/>
        </p:nvSpPr>
        <p:spPr bwMode="gray">
          <a:xfrm rot="-645533">
            <a:off x="2114550" y="2352675"/>
            <a:ext cx="3384550" cy="2276475"/>
          </a:xfrm>
          <a:custGeom>
            <a:avLst/>
            <a:gdLst>
              <a:gd name="T0" fmla="*/ 2147483647 w 2820"/>
              <a:gd name="T1" fmla="*/ 2147483647 h 2912"/>
              <a:gd name="T2" fmla="*/ 2147483647 w 2820"/>
              <a:gd name="T3" fmla="*/ 2147483647 h 2912"/>
              <a:gd name="T4" fmla="*/ 2147483647 w 2820"/>
              <a:gd name="T5" fmla="*/ 2147483647 h 2912"/>
              <a:gd name="T6" fmla="*/ 2147483647 w 2820"/>
              <a:gd name="T7" fmla="*/ 2147483647 h 2912"/>
              <a:gd name="T8" fmla="*/ 2147483647 w 2820"/>
              <a:gd name="T9" fmla="*/ 2147483647 h 2912"/>
              <a:gd name="T10" fmla="*/ 2147483647 w 2820"/>
              <a:gd name="T11" fmla="*/ 2147483647 h 2912"/>
              <a:gd name="T12" fmla="*/ 2147483647 w 2820"/>
              <a:gd name="T13" fmla="*/ 2147483647 h 2912"/>
              <a:gd name="T14" fmla="*/ 2147483647 w 2820"/>
              <a:gd name="T15" fmla="*/ 2147483647 h 2912"/>
              <a:gd name="T16" fmla="*/ 0 w 2820"/>
              <a:gd name="T17" fmla="*/ 2147483647 h 2912"/>
              <a:gd name="T18" fmla="*/ 2147483647 w 2820"/>
              <a:gd name="T19" fmla="*/ 2147483647 h 2912"/>
              <a:gd name="T20" fmla="*/ 2147483647 w 2820"/>
              <a:gd name="T21" fmla="*/ 2147483647 h 2912"/>
              <a:gd name="T22" fmla="*/ 2147483647 w 2820"/>
              <a:gd name="T23" fmla="*/ 2147483647 h 2912"/>
              <a:gd name="T24" fmla="*/ 2147483647 w 2820"/>
              <a:gd name="T25" fmla="*/ 2147483647 h 2912"/>
              <a:gd name="T26" fmla="*/ 2147483647 w 2820"/>
              <a:gd name="T27" fmla="*/ 2147483647 h 2912"/>
              <a:gd name="T28" fmla="*/ 2147483647 w 2820"/>
              <a:gd name="T29" fmla="*/ 2147483647 h 2912"/>
              <a:gd name="T30" fmla="*/ 2147483647 w 2820"/>
              <a:gd name="T31" fmla="*/ 2147483647 h 2912"/>
              <a:gd name="T32" fmla="*/ 2147483647 w 2820"/>
              <a:gd name="T33" fmla="*/ 2147483647 h 2912"/>
              <a:gd name="T34" fmla="*/ 2147483647 w 2820"/>
              <a:gd name="T35" fmla="*/ 2147483647 h 2912"/>
              <a:gd name="T36" fmla="*/ 2147483647 w 2820"/>
              <a:gd name="T37" fmla="*/ 2147483647 h 2912"/>
              <a:gd name="T38" fmla="*/ 2147483647 w 2820"/>
              <a:gd name="T39" fmla="*/ 2147483647 h 2912"/>
              <a:gd name="T40" fmla="*/ 2147483647 w 2820"/>
              <a:gd name="T41" fmla="*/ 2147483647 h 2912"/>
              <a:gd name="T42" fmla="*/ 2147483647 w 2820"/>
              <a:gd name="T43" fmla="*/ 2147483647 h 2912"/>
              <a:gd name="T44" fmla="*/ 2147483647 w 2820"/>
              <a:gd name="T45" fmla="*/ 2147483647 h 2912"/>
              <a:gd name="T46" fmla="*/ 2147483647 w 2820"/>
              <a:gd name="T47" fmla="*/ 2147483647 h 2912"/>
              <a:gd name="T48" fmla="*/ 2147483647 w 2820"/>
              <a:gd name="T49" fmla="*/ 2147483647 h 2912"/>
              <a:gd name="T50" fmla="*/ 2147483647 w 2820"/>
              <a:gd name="T51" fmla="*/ 2147483647 h 2912"/>
              <a:gd name="T52" fmla="*/ 2147483647 w 2820"/>
              <a:gd name="T53" fmla="*/ 2147483647 h 2912"/>
              <a:gd name="T54" fmla="*/ 2147483647 w 2820"/>
              <a:gd name="T55" fmla="*/ 2147483647 h 2912"/>
              <a:gd name="T56" fmla="*/ 2147483647 w 2820"/>
              <a:gd name="T57" fmla="*/ 2147483647 h 2912"/>
              <a:gd name="T58" fmla="*/ 2147483647 w 2820"/>
              <a:gd name="T59" fmla="*/ 2147483647 h 2912"/>
              <a:gd name="T60" fmla="*/ 2147483647 w 2820"/>
              <a:gd name="T61" fmla="*/ 2147483647 h 2912"/>
              <a:gd name="T62" fmla="*/ 2147483647 w 2820"/>
              <a:gd name="T63" fmla="*/ 2147483647 h 2912"/>
              <a:gd name="T64" fmla="*/ 2147483647 w 2820"/>
              <a:gd name="T65" fmla="*/ 2147483647 h 2912"/>
              <a:gd name="T66" fmla="*/ 2147483647 w 2820"/>
              <a:gd name="T67" fmla="*/ 2147483647 h 2912"/>
              <a:gd name="T68" fmla="*/ 2147483647 w 2820"/>
              <a:gd name="T69" fmla="*/ 2147483647 h 2912"/>
              <a:gd name="T70" fmla="*/ 2147483647 w 2820"/>
              <a:gd name="T71" fmla="*/ 2147483647 h 2912"/>
              <a:gd name="T72" fmla="*/ 2147483647 w 2820"/>
              <a:gd name="T73" fmla="*/ 2147483647 h 2912"/>
              <a:gd name="T74" fmla="*/ 2147483647 w 2820"/>
              <a:gd name="T75" fmla="*/ 2147483647 h 2912"/>
              <a:gd name="T76" fmla="*/ 2147483647 w 2820"/>
              <a:gd name="T77" fmla="*/ 2147483647 h 2912"/>
              <a:gd name="T78" fmla="*/ 2147483647 w 2820"/>
              <a:gd name="T79" fmla="*/ 2147483647 h 2912"/>
              <a:gd name="T80" fmla="*/ 2147483647 w 2820"/>
              <a:gd name="T81" fmla="*/ 2147483647 h 2912"/>
              <a:gd name="T82" fmla="*/ 2147483647 w 2820"/>
              <a:gd name="T83" fmla="*/ 2147483647 h 2912"/>
              <a:gd name="T84" fmla="*/ 2147483647 w 2820"/>
              <a:gd name="T85" fmla="*/ 2147483647 h 2912"/>
              <a:gd name="T86" fmla="*/ 2147483647 w 2820"/>
              <a:gd name="T87" fmla="*/ 2147483647 h 2912"/>
              <a:gd name="T88" fmla="*/ 2147483647 w 2820"/>
              <a:gd name="T89" fmla="*/ 2147483647 h 2912"/>
              <a:gd name="T90" fmla="*/ 2147483647 w 2820"/>
              <a:gd name="T91" fmla="*/ 0 h 2912"/>
              <a:gd name="T92" fmla="*/ 2147483647 w 2820"/>
              <a:gd name="T93" fmla="*/ 2147483647 h 2912"/>
              <a:gd name="T94" fmla="*/ 2147483647 w 2820"/>
              <a:gd name="T95" fmla="*/ 2147483647 h 291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20"/>
              <a:gd name="T145" fmla="*/ 0 h 2912"/>
              <a:gd name="T146" fmla="*/ 2820 w 2820"/>
              <a:gd name="T147" fmla="*/ 2912 h 291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close/>
                <a:moveTo>
                  <a:pt x="2820" y="1934"/>
                </a:moveTo>
                <a:lnTo>
                  <a:pt x="2820" y="1934"/>
                </a:lnTo>
                <a:close/>
              </a:path>
            </a:pathLst>
          </a:custGeom>
          <a:gradFill rotWithShape="1">
            <a:gsLst>
              <a:gs pos="0">
                <a:srgbClr val="0066CC"/>
              </a:gs>
              <a:gs pos="50000">
                <a:srgbClr val="93BEE9"/>
              </a:gs>
              <a:gs pos="100000">
                <a:srgbClr val="0066CC"/>
              </a:gs>
            </a:gsLst>
            <a:lin ang="2700000" scaled="1"/>
          </a:gradFill>
          <a:ln w="9525">
            <a:round/>
            <a:headEnd/>
            <a:tailEnd/>
          </a:ln>
          <a:scene3d>
            <a:camera prst="legacyPerspectiveFront">
              <a:rot lat="1500000" lon="20099976" rev="0"/>
            </a:camera>
            <a:lightRig rig="legacyFlat4" dir="t"/>
          </a:scene3d>
          <a:sp3d extrusionH="430200" prstMaterial="legacyMatte">
            <a:bevelT w="13500" h="13500" prst="angle"/>
            <a:bevelB w="13500" h="13500" prst="angle"/>
            <a:extrusionClr>
              <a:srgbClr val="0066CC"/>
            </a:extrusionClr>
          </a:sp3d>
        </p:spPr>
        <p:txBody>
          <a:bodyPr>
            <a:flatTx/>
          </a:bodyPr>
          <a:lstStyle/>
          <a:p>
            <a:endParaRPr lang="zh-CN" altLang="en-US"/>
          </a:p>
        </p:txBody>
      </p:sp>
      <p:sp>
        <p:nvSpPr>
          <p:cNvPr id="358404" name="Freeform 3"/>
          <p:cNvSpPr>
            <a:spLocks noEditPoints="1"/>
          </p:cNvSpPr>
          <p:nvPr/>
        </p:nvSpPr>
        <p:spPr bwMode="gray">
          <a:xfrm rot="10552877">
            <a:off x="3581400" y="1314450"/>
            <a:ext cx="3505200" cy="2172891"/>
          </a:xfrm>
          <a:custGeom>
            <a:avLst/>
            <a:gdLst>
              <a:gd name="T0" fmla="*/ 2147483647 w 2820"/>
              <a:gd name="T1" fmla="*/ 2147483647 h 2912"/>
              <a:gd name="T2" fmla="*/ 2147483647 w 2820"/>
              <a:gd name="T3" fmla="*/ 2147483647 h 2912"/>
              <a:gd name="T4" fmla="*/ 2147483647 w 2820"/>
              <a:gd name="T5" fmla="*/ 2147483647 h 2912"/>
              <a:gd name="T6" fmla="*/ 2147483647 w 2820"/>
              <a:gd name="T7" fmla="*/ 2147483647 h 2912"/>
              <a:gd name="T8" fmla="*/ 2147483647 w 2820"/>
              <a:gd name="T9" fmla="*/ 2147483647 h 2912"/>
              <a:gd name="T10" fmla="*/ 2147483647 w 2820"/>
              <a:gd name="T11" fmla="*/ 2147483647 h 2912"/>
              <a:gd name="T12" fmla="*/ 2147483647 w 2820"/>
              <a:gd name="T13" fmla="*/ 2147483647 h 2912"/>
              <a:gd name="T14" fmla="*/ 2147483647 w 2820"/>
              <a:gd name="T15" fmla="*/ 2147483647 h 2912"/>
              <a:gd name="T16" fmla="*/ 0 w 2820"/>
              <a:gd name="T17" fmla="*/ 2147483647 h 2912"/>
              <a:gd name="T18" fmla="*/ 2147483647 w 2820"/>
              <a:gd name="T19" fmla="*/ 2147483647 h 2912"/>
              <a:gd name="T20" fmla="*/ 2147483647 w 2820"/>
              <a:gd name="T21" fmla="*/ 2147483647 h 2912"/>
              <a:gd name="T22" fmla="*/ 2147483647 w 2820"/>
              <a:gd name="T23" fmla="*/ 2147483647 h 2912"/>
              <a:gd name="T24" fmla="*/ 2147483647 w 2820"/>
              <a:gd name="T25" fmla="*/ 2147483647 h 2912"/>
              <a:gd name="T26" fmla="*/ 2147483647 w 2820"/>
              <a:gd name="T27" fmla="*/ 2147483647 h 2912"/>
              <a:gd name="T28" fmla="*/ 2147483647 w 2820"/>
              <a:gd name="T29" fmla="*/ 2147483647 h 2912"/>
              <a:gd name="T30" fmla="*/ 2147483647 w 2820"/>
              <a:gd name="T31" fmla="*/ 2147483647 h 2912"/>
              <a:gd name="T32" fmla="*/ 2147483647 w 2820"/>
              <a:gd name="T33" fmla="*/ 2147483647 h 2912"/>
              <a:gd name="T34" fmla="*/ 2147483647 w 2820"/>
              <a:gd name="T35" fmla="*/ 2147483647 h 2912"/>
              <a:gd name="T36" fmla="*/ 2147483647 w 2820"/>
              <a:gd name="T37" fmla="*/ 2147483647 h 2912"/>
              <a:gd name="T38" fmla="*/ 2147483647 w 2820"/>
              <a:gd name="T39" fmla="*/ 2147483647 h 2912"/>
              <a:gd name="T40" fmla="*/ 2147483647 w 2820"/>
              <a:gd name="T41" fmla="*/ 2147483647 h 2912"/>
              <a:gd name="T42" fmla="*/ 2147483647 w 2820"/>
              <a:gd name="T43" fmla="*/ 2147483647 h 2912"/>
              <a:gd name="T44" fmla="*/ 2147483647 w 2820"/>
              <a:gd name="T45" fmla="*/ 2147483647 h 2912"/>
              <a:gd name="T46" fmla="*/ 2147483647 w 2820"/>
              <a:gd name="T47" fmla="*/ 2147483647 h 2912"/>
              <a:gd name="T48" fmla="*/ 2147483647 w 2820"/>
              <a:gd name="T49" fmla="*/ 2147483647 h 2912"/>
              <a:gd name="T50" fmla="*/ 2147483647 w 2820"/>
              <a:gd name="T51" fmla="*/ 2147483647 h 2912"/>
              <a:gd name="T52" fmla="*/ 2147483647 w 2820"/>
              <a:gd name="T53" fmla="*/ 2147483647 h 2912"/>
              <a:gd name="T54" fmla="*/ 2147483647 w 2820"/>
              <a:gd name="T55" fmla="*/ 2147483647 h 2912"/>
              <a:gd name="T56" fmla="*/ 2147483647 w 2820"/>
              <a:gd name="T57" fmla="*/ 2147483647 h 2912"/>
              <a:gd name="T58" fmla="*/ 2147483647 w 2820"/>
              <a:gd name="T59" fmla="*/ 2147483647 h 2912"/>
              <a:gd name="T60" fmla="*/ 2147483647 w 2820"/>
              <a:gd name="T61" fmla="*/ 2147483647 h 2912"/>
              <a:gd name="T62" fmla="*/ 2147483647 w 2820"/>
              <a:gd name="T63" fmla="*/ 2147483647 h 2912"/>
              <a:gd name="T64" fmla="*/ 2147483647 w 2820"/>
              <a:gd name="T65" fmla="*/ 2147483647 h 2912"/>
              <a:gd name="T66" fmla="*/ 2147483647 w 2820"/>
              <a:gd name="T67" fmla="*/ 2147483647 h 2912"/>
              <a:gd name="T68" fmla="*/ 2147483647 w 2820"/>
              <a:gd name="T69" fmla="*/ 2147483647 h 2912"/>
              <a:gd name="T70" fmla="*/ 2147483647 w 2820"/>
              <a:gd name="T71" fmla="*/ 2147483647 h 2912"/>
              <a:gd name="T72" fmla="*/ 2147483647 w 2820"/>
              <a:gd name="T73" fmla="*/ 2147483647 h 2912"/>
              <a:gd name="T74" fmla="*/ 2147483647 w 2820"/>
              <a:gd name="T75" fmla="*/ 2147483647 h 2912"/>
              <a:gd name="T76" fmla="*/ 2147483647 w 2820"/>
              <a:gd name="T77" fmla="*/ 2147483647 h 2912"/>
              <a:gd name="T78" fmla="*/ 2147483647 w 2820"/>
              <a:gd name="T79" fmla="*/ 2147483647 h 2912"/>
              <a:gd name="T80" fmla="*/ 2147483647 w 2820"/>
              <a:gd name="T81" fmla="*/ 2147483647 h 2912"/>
              <a:gd name="T82" fmla="*/ 2147483647 w 2820"/>
              <a:gd name="T83" fmla="*/ 2147483647 h 2912"/>
              <a:gd name="T84" fmla="*/ 2147483647 w 2820"/>
              <a:gd name="T85" fmla="*/ 2147483647 h 2912"/>
              <a:gd name="T86" fmla="*/ 2147483647 w 2820"/>
              <a:gd name="T87" fmla="*/ 2147483647 h 2912"/>
              <a:gd name="T88" fmla="*/ 2147483647 w 2820"/>
              <a:gd name="T89" fmla="*/ 2147483647 h 2912"/>
              <a:gd name="T90" fmla="*/ 2147483647 w 2820"/>
              <a:gd name="T91" fmla="*/ 0 h 2912"/>
              <a:gd name="T92" fmla="*/ 2147483647 w 2820"/>
              <a:gd name="T93" fmla="*/ 2147483647 h 2912"/>
              <a:gd name="T94" fmla="*/ 2147483647 w 2820"/>
              <a:gd name="T95" fmla="*/ 2147483647 h 291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20"/>
              <a:gd name="T145" fmla="*/ 0 h 2912"/>
              <a:gd name="T146" fmla="*/ 2820 w 2820"/>
              <a:gd name="T147" fmla="*/ 2912 h 291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close/>
                <a:moveTo>
                  <a:pt x="2820" y="1934"/>
                </a:moveTo>
                <a:lnTo>
                  <a:pt x="2820" y="1934"/>
                </a:lnTo>
                <a:close/>
              </a:path>
            </a:pathLst>
          </a:custGeom>
          <a:gradFill rotWithShape="1">
            <a:gsLst>
              <a:gs pos="0">
                <a:srgbClr val="009999"/>
              </a:gs>
              <a:gs pos="50000">
                <a:srgbClr val="55BBBB"/>
              </a:gs>
              <a:gs pos="100000">
                <a:srgbClr val="009999"/>
              </a:gs>
            </a:gsLst>
            <a:lin ang="2700000" scaled="1"/>
          </a:gradFill>
          <a:ln w="9525">
            <a:round/>
            <a:headEnd/>
            <a:tailEnd/>
          </a:ln>
          <a:scene3d>
            <a:camera prst="legacyPerspectiveFront">
              <a:rot lat="1500000" lon="20099976" rev="0"/>
            </a:camera>
            <a:lightRig rig="legacyFlat4" dir="t"/>
          </a:scene3d>
          <a:sp3d extrusionH="430200" prstMaterial="legacyMatte">
            <a:bevelT w="13500" h="13500" prst="angle"/>
            <a:bevelB w="13500" h="13500" prst="angle"/>
            <a:extrusionClr>
              <a:srgbClr val="009999"/>
            </a:extrusionClr>
          </a:sp3d>
        </p:spPr>
        <p:txBody>
          <a:bodyPr>
            <a:flatTx/>
          </a:bodyPr>
          <a:lstStyle/>
          <a:p>
            <a:endParaRPr lang="zh-CN" altLang="en-US"/>
          </a:p>
        </p:txBody>
      </p:sp>
      <p:sp>
        <p:nvSpPr>
          <p:cNvPr id="358406" name="Text Box 5"/>
          <p:cNvSpPr txBox="1">
            <a:spLocks noChangeArrowheads="1"/>
          </p:cNvSpPr>
          <p:nvPr/>
        </p:nvSpPr>
        <p:spPr bwMode="gray">
          <a:xfrm>
            <a:off x="500034" y="2285998"/>
            <a:ext cx="2209800" cy="461665"/>
          </a:xfrm>
          <a:prstGeom prst="rect">
            <a:avLst/>
          </a:prstGeom>
          <a:noFill/>
          <a:ln w="9525">
            <a:noFill/>
            <a:miter lim="800000"/>
            <a:headEnd/>
            <a:tailEnd/>
          </a:ln>
        </p:spPr>
        <p:txBody>
          <a:bodyPr>
            <a:spAutoFit/>
          </a:bodyPr>
          <a:lstStyle/>
          <a:p>
            <a:pPr algn="ctr" eaLnBrk="0" hangingPunct="0"/>
            <a:r>
              <a:rPr lang="zh-CN" altLang="en-US" sz="2400" b="1" i="1" dirty="0" smtClean="0">
                <a:solidFill>
                  <a:srgbClr val="0066CC"/>
                </a:solidFill>
                <a:latin typeface="华文琥珀" pitchFamily="2" charset="-122"/>
                <a:ea typeface="华文琥珀" pitchFamily="2" charset="-122"/>
              </a:rPr>
              <a:t>本专利</a:t>
            </a:r>
            <a:endParaRPr lang="en-US" altLang="zh-CN" sz="2400" b="1" i="1" dirty="0">
              <a:solidFill>
                <a:srgbClr val="0066CC"/>
              </a:solidFill>
              <a:latin typeface="华文琥珀" pitchFamily="2" charset="-122"/>
              <a:ea typeface="华文琥珀" pitchFamily="2" charset="-122"/>
            </a:endParaRPr>
          </a:p>
        </p:txBody>
      </p:sp>
      <p:sp>
        <p:nvSpPr>
          <p:cNvPr id="358407" name="Text Box 6"/>
          <p:cNvSpPr txBox="1">
            <a:spLocks noChangeArrowheads="1"/>
          </p:cNvSpPr>
          <p:nvPr/>
        </p:nvSpPr>
        <p:spPr bwMode="gray">
          <a:xfrm>
            <a:off x="6429388" y="2786064"/>
            <a:ext cx="2133600" cy="830997"/>
          </a:xfrm>
          <a:prstGeom prst="rect">
            <a:avLst/>
          </a:prstGeom>
          <a:noFill/>
          <a:ln w="9525">
            <a:noFill/>
            <a:miter lim="800000"/>
            <a:headEnd/>
            <a:tailEnd/>
          </a:ln>
        </p:spPr>
        <p:txBody>
          <a:bodyPr>
            <a:spAutoFit/>
          </a:bodyPr>
          <a:lstStyle/>
          <a:p>
            <a:pPr eaLnBrk="0" hangingPunct="0"/>
            <a:r>
              <a:rPr lang="zh-CN" altLang="en-US" sz="2400" b="1" i="1" dirty="0" smtClean="0">
                <a:solidFill>
                  <a:srgbClr val="009999"/>
                </a:solidFill>
                <a:latin typeface="华文琥珀" pitchFamily="2" charset="-122"/>
                <a:ea typeface="华文琥珀" pitchFamily="2" charset="-122"/>
              </a:rPr>
              <a:t>优先权文件？</a:t>
            </a:r>
            <a:endParaRPr lang="en-US" altLang="zh-CN" sz="2400" b="1" i="1" dirty="0" smtClean="0">
              <a:solidFill>
                <a:srgbClr val="009999"/>
              </a:solidFill>
              <a:latin typeface="华文琥珀" pitchFamily="2" charset="-122"/>
              <a:ea typeface="华文琥珀" pitchFamily="2" charset="-122"/>
            </a:endParaRPr>
          </a:p>
          <a:p>
            <a:pPr eaLnBrk="0" hangingPunct="0"/>
            <a:r>
              <a:rPr lang="zh-CN" altLang="en-US" sz="2400" b="1" i="1" dirty="0" smtClean="0">
                <a:solidFill>
                  <a:srgbClr val="009999"/>
                </a:solidFill>
                <a:latin typeface="华文琥珀" pitchFamily="2" charset="-122"/>
                <a:ea typeface="华文琥珀" pitchFamily="2" charset="-122"/>
              </a:rPr>
              <a:t>对比文件？</a:t>
            </a:r>
            <a:endParaRPr lang="en-US" altLang="zh-CN" sz="2400" b="1" i="1" dirty="0">
              <a:solidFill>
                <a:srgbClr val="009999"/>
              </a:solidFill>
              <a:latin typeface="华文琥珀" pitchFamily="2" charset="-122"/>
              <a:ea typeface="华文琥珀" pitchFamily="2" charset="-122"/>
            </a:endParaRPr>
          </a:p>
        </p:txBody>
      </p:sp>
      <p:sp>
        <p:nvSpPr>
          <p:cNvPr id="9" name="标题 1"/>
          <p:cNvSpPr>
            <a:spLocks noGrp="1"/>
          </p:cNvSpPr>
          <p:nvPr>
            <p:ph type="title"/>
          </p:nvPr>
        </p:nvSpPr>
        <p:spPr>
          <a:xfrm>
            <a:off x="457200" y="205979"/>
            <a:ext cx="8229600" cy="709587"/>
          </a:xfrm>
        </p:spPr>
        <p:txBody>
          <a:bodyPr/>
          <a:lstStyle/>
          <a:p>
            <a:r>
              <a:rPr lang="zh-CN" altLang="en-US" dirty="0" smtClean="0"/>
              <a:t>二、</a:t>
            </a:r>
            <a:r>
              <a:rPr lang="zh-CN" altLang="en-US" dirty="0"/>
              <a:t>典型</a:t>
            </a:r>
            <a:r>
              <a:rPr lang="zh-CN" altLang="en-US" dirty="0" smtClean="0"/>
              <a:t>意义  </a:t>
            </a:r>
            <a:r>
              <a:rPr lang="zh-CN" altLang="en-US" sz="3200" dirty="0" smtClean="0"/>
              <a:t>晶体发明的优先权</a:t>
            </a:r>
            <a:endParaRPr lang="en-GB" dirty="0"/>
          </a:p>
        </p:txBody>
      </p:sp>
      <p:sp>
        <p:nvSpPr>
          <p:cNvPr id="8" name="灯片编号占位符 7"/>
          <p:cNvSpPr>
            <a:spLocks noGrp="1"/>
          </p:cNvSpPr>
          <p:nvPr>
            <p:ph type="sldNum" sz="quarter" idx="12"/>
          </p:nvPr>
        </p:nvSpPr>
        <p:spPr/>
        <p:txBody>
          <a:bodyPr/>
          <a:lstStyle/>
          <a:p>
            <a:pPr>
              <a:defRPr/>
            </a:pPr>
            <a:fld id="{22D04255-3A70-43C4-AE64-3F52340821D6}" type="slidenum">
              <a:rPr lang="en-US" altLang="zh-CN" smtClean="0"/>
              <a:pPr>
                <a:defRPr/>
              </a:pPr>
              <a:t>9</a:t>
            </a:fld>
            <a:endParaRPr lang="en-US" altLang="zh-CN" dirty="0"/>
          </a:p>
        </p:txBody>
      </p:sp>
    </p:spTree>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1_自定义设计方案">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经营管理部">
  <a:themeElements>
    <a:clrScheme name="1_经营管理部 1">
      <a:dk1>
        <a:srgbClr val="000000"/>
      </a:dk1>
      <a:lt1>
        <a:srgbClr val="FFFFFF"/>
      </a:lt1>
      <a:dk2>
        <a:srgbClr val="000000"/>
      </a:dk2>
      <a:lt2>
        <a:srgbClr val="003F56"/>
      </a:lt2>
      <a:accent1>
        <a:srgbClr val="FFFFFF"/>
      </a:accent1>
      <a:accent2>
        <a:srgbClr val="B2D2DE"/>
      </a:accent2>
      <a:accent3>
        <a:srgbClr val="FFFFFF"/>
      </a:accent3>
      <a:accent4>
        <a:srgbClr val="000000"/>
      </a:accent4>
      <a:accent5>
        <a:srgbClr val="FFFFFF"/>
      </a:accent5>
      <a:accent6>
        <a:srgbClr val="A1BEC9"/>
      </a:accent6>
      <a:hlink>
        <a:srgbClr val="256885"/>
      </a:hlink>
      <a:folHlink>
        <a:srgbClr val="6CAAC0"/>
      </a:folHlink>
    </a:clrScheme>
    <a:fontScheme name="1_经营管理部">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52500" rtl="0" eaLnBrk="1" fontAlgn="base" latinLnBrk="0" hangingPunct="1">
          <a:lnSpc>
            <a:spcPct val="100000"/>
          </a:lnSpc>
          <a:spcBef>
            <a:spcPct val="50000"/>
          </a:spcBef>
          <a:spcAft>
            <a:spcPct val="0"/>
          </a:spcAft>
          <a:buClrTx/>
          <a:buSzTx/>
          <a:buFontTx/>
          <a:buNone/>
          <a:tabLst/>
          <a:defRPr kumimoji="0" lang="en-US" sz="14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2"/>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52500" rtl="0" eaLnBrk="1" fontAlgn="base" latinLnBrk="0" hangingPunct="1">
          <a:lnSpc>
            <a:spcPct val="100000"/>
          </a:lnSpc>
          <a:spcBef>
            <a:spcPct val="50000"/>
          </a:spcBef>
          <a:spcAft>
            <a:spcPct val="0"/>
          </a:spcAft>
          <a:buClrTx/>
          <a:buSzTx/>
          <a:buFontTx/>
          <a:buNone/>
          <a:tabLst/>
          <a:defRPr kumimoji="0" lang="en-US" sz="14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经营管理部 1">
        <a:dk1>
          <a:srgbClr val="000000"/>
        </a:dk1>
        <a:lt1>
          <a:srgbClr val="FFFFFF"/>
        </a:lt1>
        <a:dk2>
          <a:srgbClr val="000000"/>
        </a:dk2>
        <a:lt2>
          <a:srgbClr val="003F56"/>
        </a:lt2>
        <a:accent1>
          <a:srgbClr val="FFFFFF"/>
        </a:accent1>
        <a:accent2>
          <a:srgbClr val="B2D2DE"/>
        </a:accent2>
        <a:accent3>
          <a:srgbClr val="FFFFFF"/>
        </a:accent3>
        <a:accent4>
          <a:srgbClr val="000000"/>
        </a:accent4>
        <a:accent5>
          <a:srgbClr val="FFFFFF"/>
        </a:accent5>
        <a:accent6>
          <a:srgbClr val="A1BEC9"/>
        </a:accent6>
        <a:hlink>
          <a:srgbClr val="256885"/>
        </a:hlink>
        <a:folHlink>
          <a:srgbClr val="6CAAC0"/>
        </a:folHlink>
      </a:clrScheme>
      <a:clrMap bg1="lt1" tx1="dk1" bg2="lt2" tx2="dk2" accent1="accent1" accent2="accent2" accent3="accent3" accent4="accent4" accent5="accent5" accent6="accent6" hlink="hlink" folHlink="folHlink"/>
    </a:extraClrScheme>
    <a:extraClrScheme>
      <a:clrScheme name="1_经营管理部 2">
        <a:dk1>
          <a:srgbClr val="000000"/>
        </a:dk1>
        <a:lt1>
          <a:srgbClr val="D6CBC2"/>
        </a:lt1>
        <a:dk2>
          <a:srgbClr val="000000"/>
        </a:dk2>
        <a:lt2>
          <a:srgbClr val="09BAFF"/>
        </a:lt2>
        <a:accent1>
          <a:srgbClr val="FFFFFF"/>
        </a:accent1>
        <a:accent2>
          <a:srgbClr val="003F56"/>
        </a:accent2>
        <a:accent3>
          <a:srgbClr val="E8E2DD"/>
        </a:accent3>
        <a:accent4>
          <a:srgbClr val="000000"/>
        </a:accent4>
        <a:accent5>
          <a:srgbClr val="FFFFFF"/>
        </a:accent5>
        <a:accent6>
          <a:srgbClr val="00384D"/>
        </a:accent6>
        <a:hlink>
          <a:srgbClr val="256885"/>
        </a:hlink>
        <a:folHlink>
          <a:srgbClr val="6CAAC0"/>
        </a:folHlink>
      </a:clrScheme>
      <a:clrMap bg1="lt1" tx1="dk1" bg2="lt2" tx2="dk2" accent1="accent1" accent2="accent2" accent3="accent3" accent4="accent4" accent5="accent5" accent6="accent6" hlink="hlink" folHlink="folHlink"/>
    </a:extraClrScheme>
    <a:extraClrScheme>
      <a:clrScheme name="1_经营管理部 3">
        <a:dk1>
          <a:srgbClr val="09BAFF"/>
        </a:dk1>
        <a:lt1>
          <a:srgbClr val="FFFFFF"/>
        </a:lt1>
        <a:dk2>
          <a:srgbClr val="003F56"/>
        </a:dk2>
        <a:lt2>
          <a:srgbClr val="FFFFFF"/>
        </a:lt2>
        <a:accent1>
          <a:srgbClr val="FFFFFF"/>
        </a:accent1>
        <a:accent2>
          <a:srgbClr val="B2D2DE"/>
        </a:accent2>
        <a:accent3>
          <a:srgbClr val="AAAFB4"/>
        </a:accent3>
        <a:accent4>
          <a:srgbClr val="DADADA"/>
        </a:accent4>
        <a:accent5>
          <a:srgbClr val="FFFFFF"/>
        </a:accent5>
        <a:accent6>
          <a:srgbClr val="A1BEC9"/>
        </a:accent6>
        <a:hlink>
          <a:srgbClr val="6CAAC0"/>
        </a:hlink>
        <a:folHlink>
          <a:srgbClr val="256885"/>
        </a:folHlink>
      </a:clrScheme>
      <a:clrMap bg1="dk2" tx1="lt1" bg2="dk1" tx2="lt2" accent1="accent1" accent2="accent2" accent3="accent3" accent4="accent4" accent5="accent5" accent6="accent6" hlink="hlink" folHlink="folHlink"/>
    </a:extraClrScheme>
    <a:extraClrScheme>
      <a:clrScheme name="1_经营管理部 4">
        <a:dk1>
          <a:srgbClr val="FF960C"/>
        </a:dk1>
        <a:lt1>
          <a:srgbClr val="FFFFFF"/>
        </a:lt1>
        <a:dk2>
          <a:srgbClr val="003F56"/>
        </a:dk2>
        <a:lt2>
          <a:srgbClr val="FFFFFF"/>
        </a:lt2>
        <a:accent1>
          <a:srgbClr val="FFFFFF"/>
        </a:accent1>
        <a:accent2>
          <a:srgbClr val="B2D2DE"/>
        </a:accent2>
        <a:accent3>
          <a:srgbClr val="AAAFB4"/>
        </a:accent3>
        <a:accent4>
          <a:srgbClr val="DADADA"/>
        </a:accent4>
        <a:accent5>
          <a:srgbClr val="FFFFFF"/>
        </a:accent5>
        <a:accent6>
          <a:srgbClr val="A1BEC9"/>
        </a:accent6>
        <a:hlink>
          <a:srgbClr val="6CAAC0"/>
        </a:hlink>
        <a:folHlink>
          <a:srgbClr val="256885"/>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880</TotalTime>
  <Words>4106</Words>
  <Application>Microsoft Office PowerPoint</Application>
  <PresentationFormat>全屏显示(16:9)</PresentationFormat>
  <Paragraphs>261</Paragraphs>
  <Slides>20</Slides>
  <Notes>18</Notes>
  <HiddenSlides>0</HiddenSlides>
  <MMClips>0</MMClips>
  <ScaleCrop>false</ScaleCrop>
  <HeadingPairs>
    <vt:vector size="4" baseType="variant">
      <vt:variant>
        <vt:lpstr>主题</vt:lpstr>
      </vt:variant>
      <vt:variant>
        <vt:i4>2</vt:i4>
      </vt:variant>
      <vt:variant>
        <vt:lpstr>幻灯片标题</vt:lpstr>
      </vt:variant>
      <vt:variant>
        <vt:i4>20</vt:i4>
      </vt:variant>
    </vt:vector>
  </HeadingPairs>
  <TitlesOfParts>
    <vt:vector size="22" baseType="lpstr">
      <vt:lpstr>1_自定义设计方案</vt:lpstr>
      <vt:lpstr>1_经营管理部</vt:lpstr>
      <vt:lpstr>十大案件之—— “烟酰胺类衍生物的甲磺酸盐A晶型及其制备方法和应用”发明专利权无效宣告请求案 </vt:lpstr>
      <vt:lpstr>主要内容 </vt:lpstr>
      <vt:lpstr>一、案情简介 </vt:lpstr>
      <vt:lpstr>一、案情简介 </vt:lpstr>
      <vt:lpstr>一、案情简介 </vt:lpstr>
      <vt:lpstr>二、典型意义 </vt:lpstr>
      <vt:lpstr>二、典型意义  晶体发明的优先权</vt:lpstr>
      <vt:lpstr>二、典型意义 </vt:lpstr>
      <vt:lpstr>二、典型意义  晶体发明的优先权</vt:lpstr>
      <vt:lpstr>二、典型意义  晶体发明的优先权</vt:lpstr>
      <vt:lpstr>二、典型意义  推定新颖性？</vt:lpstr>
      <vt:lpstr>二、典型意义  推定新颖性？</vt:lpstr>
      <vt:lpstr>二、典型意义  推定新颖性？</vt:lpstr>
      <vt:lpstr>二、典型意义 </vt:lpstr>
      <vt:lpstr>二、典型意义 </vt:lpstr>
      <vt:lpstr>二、典型意义 </vt:lpstr>
      <vt:lpstr>二、典型意义 </vt:lpstr>
      <vt:lpstr>三、对创新主体的启示 </vt:lpstr>
      <vt:lpstr>三、对创新主体的启示 </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实验证据与创造性判断 课题汇报</dc:title>
  <dc:creator>sipo</dc:creator>
  <cp:lastModifiedBy>810436</cp:lastModifiedBy>
  <cp:revision>334</cp:revision>
  <dcterms:created xsi:type="dcterms:W3CDTF">2015-07-29T12:21:29Z</dcterms:created>
  <dcterms:modified xsi:type="dcterms:W3CDTF">2018-04-25T01:11:46Z</dcterms:modified>
</cp:coreProperties>
</file>